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51560" y="1965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spc="30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EARNINGS ANALYSIS  ·  THE GAAP VIEW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051560" y="2395728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Tesla's Earnings Per Share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51560" y="336499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9C7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 quarters of GAAP diluted EPS taken straight from Tesla's SEC filings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1051560" y="4069080"/>
            <a:ext cx="1463040" cy="22860"/>
          </a:xfrm>
          <a:prstGeom prst="rect">
            <a:avLst/>
          </a:prstGeom>
          <a:solidFill>
            <a:srgbClr val="3E3E4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4343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SEC EDGAR XBRL company facts  ·  2021 Q3 – 2026 Q2  ·  August 2026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reported peak is not the operating peak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7532" y="1737360"/>
            <a:ext cx="1050645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7532" y="2103120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$2.27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827532" y="312724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reported quarter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Q4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457700" y="2103120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$1.07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4457700" y="312724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quarter on operations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Q4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87868" y="2103120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B312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$0.32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8087868" y="312724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quarter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Q2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7532" y="4892040"/>
            <a:ext cx="105064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Tesla's largest GAAP quarter came from a one-time tax benefit, not from selling cars. Measured against the reported high the decline is 86%; measured against the best quarter Tesla actually operated, it is 70%. Either way the direction is the same.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GAAP diluted EPS as reported to the SEC · Source: SEC EDGAR XBRL company facts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SERIES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GAAP diluted EPS, 2021 Q3 – 2026 Q2</a:t>
            </a:r>
            <a:endParaRPr lang="en-US" sz="3200" dirty="0"/>
          </a:p>
        </p:txBody>
      </p:sp>
      <p:pic>
        <p:nvPicPr>
          <p:cNvPr id="4" name="Image 0" descr="Column chart of Tesla GAAP diluted EPS by quarter, 2021 Q3 to 2026 Q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572768"/>
            <a:ext cx="10789920" cy="422968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figures derived as fiscal year minus nine months · Source: SEC EDGAR XBRL company facts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OUTLIER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happened in 2023 Q4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874520"/>
            <a:ext cx="66751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tallest bar in the series is not an operating result. Tesla released the valuation allowance against its deferred tax assets that quarter, booking a large non-cash tax benefit that flowed straight to net income.</a:t>
            </a: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income that quarter was $2.06B — right in line with the quarters on either side. Net income was nearly four times larger. Nothing about the underlying business changed; an accounting judgment about future taxable income did.</a:t>
            </a: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exactly the kind of item adjusted EPS is meant to strip out, and it is why the adjusted series shows $0.71 for the same quarter.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772400" y="1874520"/>
            <a:ext cx="3703320" cy="324612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0" y="1874520"/>
            <a:ext cx="50292" cy="324612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65008" y="2112264"/>
            <a:ext cx="3136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2023 Q4 in four lines</a:t>
            </a:r>
            <a:endParaRPr lang="en-US" sz="17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65008" y="2697480"/>
          <a:ext cx="3108960" cy="914400"/>
        </p:xfrm>
        <a:graphic>
          <a:graphicData uri="http://schemas.openxmlformats.org/drawingml/2006/table">
            <a:tbl>
              <a:tblPr/>
              <a:tblGrid>
                <a:gridCol w="1874520"/>
                <a:gridCol w="12344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Operating income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$2.06B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tax benefit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−$5.75B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income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$7.93B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GAAP diluted EPS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$2.27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8065008" y="459028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tax line is a benefit, not an expense — it added to net income.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FY2023 less the nine months ended 30 September 2023 · Source: SEC EDGAR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CHART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Setting the outlier aside, three regimes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401568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965960"/>
            <a:ext cx="50292" cy="310896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1248" y="2203704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Peak profitability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41248" y="2679192"/>
            <a:ext cx="283464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 Q3 – 2022 Q4</a:t>
            </a:r>
            <a:endParaRPr lang="en-US" sz="1350" dirty="0"/>
          </a:p>
          <a:p>
            <a:pPr indent="0" marL="0">
              <a:lnSpc>
                <a:spcPct val="122000"/>
              </a:lnSpc>
              <a:buNone/>
            </a:pPr>
            <a:endParaRPr lang="en-US" sz="13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EPS ran from $0.48 to $1.07 while quarterly operating margin held between 15% and 19%. Full-year 2022 margin of 16.8% is the high-water mark of the period.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79976" y="1965960"/>
            <a:ext cx="3401568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379976" y="1965960"/>
            <a:ext cx="50292" cy="310896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72584" y="2203704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Compression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672584" y="2679192"/>
            <a:ext cx="283464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– 2024</a:t>
            </a:r>
            <a:endParaRPr lang="en-US" sz="1350" dirty="0"/>
          </a:p>
          <a:p>
            <a:pPr indent="0" marL="0">
              <a:lnSpc>
                <a:spcPct val="122000"/>
              </a:lnSpc>
              <a:buNone/>
            </a:pPr>
            <a:endParaRPr lang="en-US" sz="13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cuts pulled margin down every year: 9.2% in 2023, 7.2% in 2024. Apart from the tax quarter, EPS sat between $0.40 and $0.78.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211312" y="1965960"/>
            <a:ext cx="3401568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11312" y="1965960"/>
            <a:ext cx="50292" cy="310896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2203704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The floor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503920" y="2679192"/>
            <a:ext cx="283464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– 2026</a:t>
            </a:r>
            <a:endParaRPr lang="en-US" sz="1350" dirty="0"/>
          </a:p>
          <a:p>
            <a:pPr indent="0" marL="0">
              <a:lnSpc>
                <a:spcPct val="122000"/>
              </a:lnSpc>
              <a:buNone/>
            </a:pPr>
            <a:endParaRPr lang="en-US" sz="135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EPS between $0.12 and $0.39. Full-year 2025 operating margin of 4.6% is roughly a quarter of the 2022 level, and 2026 Q2 came in at 1.4% — the lowest of the twenty.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Margins are operating income ÷ revenue, computed from filed figures · Source: SEC EDGAR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source you pick changes the story</a:t>
            </a:r>
            <a:endParaRPr lang="en-US" sz="3200" dirty="0"/>
          </a:p>
        </p:txBody>
      </p:sp>
      <p:pic>
        <p:nvPicPr>
          <p:cNvPr id="4" name="Image 0" descr="Tesla GAAP EPS bars with adjusted EPS markers, 20 quart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27632"/>
            <a:ext cx="10424160" cy="375239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534924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Adjusted EPS runs above GAAP in 19 of 20 quarters, by $0.11 on average. The one quarter it runs below is 2023 Q4, where GAAP captured the tax benefit and the adjusted figure excluded it. Adjusted gives a smoother read on operations; GAAP is what the company actually reported.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GAAP from SEC EDGAR; adjusted from Yahoo Finance's earnings history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EPS FELL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Revenue grew 76%. Operating income fell 33%.</a:t>
            </a:r>
            <a:endParaRPr lang="en-US" sz="3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828800"/>
          <a:ext cx="78638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463040"/>
                <a:gridCol w="1828800"/>
                <a:gridCol w="1828800"/>
                <a:gridCol w="1371600"/>
              </a:tblGrid>
              <a:tr h="420624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Fiscal year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Operating income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Operating margin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Diluted EPS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$53.8B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$6.5B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$1.63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$81.5B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$13.7B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$3.62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$96.8B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$8.9B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$4.30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$97.7B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$7.1B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$2.04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$94.8B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$4.4B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5453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$1.08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85800" y="46177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4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grew 76% from 2021 to 2025 while operating income fell 33%. The 2023 line shows the outlier plainly: EPS of $4.30, the highest of any year, on operating income well below 2022's.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figures as filed with the SEC · Source: SEC EDGAR XBRL company facts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22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AND CAVEATS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658368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Four things EDGAR makes you decide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534924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783080"/>
            <a:ext cx="50292" cy="182880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20824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Restatements are visible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78408" y="2496312"/>
            <a:ext cx="47823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2021 Q3 10-Q reported $1.44; after the 2022 3-for-1 split the same quarter reads $0.48. We keep the latest filed value, putting all twenty quarters on one share basis.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0" y="1783080"/>
            <a:ext cx="534924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00800" y="1783080"/>
            <a:ext cx="50292" cy="182880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93408" y="2020824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 only splits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693408" y="2496312"/>
            <a:ext cx="47823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Q1 was filed at $0.34, then appears as $0.41 in the 2025 Q1 comparative. Taking the latest filing captures genuine restatements too, not just split arithmetic.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85800" y="3977640"/>
            <a:ext cx="534924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85800" y="3977640"/>
            <a:ext cx="50292" cy="182880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215384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Q4 has to be derived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78408" y="4690872"/>
            <a:ext cx="47823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10-Q covers Q4, so it is fiscal year minus nine months. Cross-checked two ways — net income ÷ implied shares versus FY EPS less 9M EPS — agreeing within $0.01.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0" y="3977640"/>
            <a:ext cx="534924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2DE"/>
            </a:solidFill>
            <a:prstDash val="solid"/>
          </a:ln>
          <a:effectLst>
            <a:outerShdw sx="100000" sy="100000" kx="0" ky="0" algn="bl" rotWithShape="0" blurRad="127000" dist="25400" dir="8100000">
              <a:srgbClr val="000000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0" y="3977640"/>
            <a:ext cx="50292" cy="182880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93408" y="4215384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Tags change over time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693408" y="4690872"/>
            <a:ext cx="47823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545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Tesla reports revenue under two different XBRL tags across this window, so the series has to be stitched from both. GAAP is authoritative but it is not turnkey.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85800" y="629107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A8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pull is reproducible in edgar_pull.py · CIK 0001318605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312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51560" y="1691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spc="300" kern="0" dirty="0">
                <a:solidFill>
                  <a:srgbClr val="B3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051560" y="2240280"/>
            <a:ext cx="9692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 the company's own filed numbers, Tesla's quarterly earnings have fallen by roughly 70% from their operating peak — and the single best quarter in the series was a tax entry, not a car business.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051560" y="4846320"/>
            <a:ext cx="1463040" cy="22860"/>
          </a:xfrm>
          <a:prstGeom prst="rect">
            <a:avLst/>
          </a:prstGeom>
          <a:solidFill>
            <a:srgbClr val="3E3E4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516636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9A98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 EDGAR XBRL company facts, CIK 0001318605, retrieved 6 August 2026.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9A98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 quarters, 2021 Q3 – 2026 Q2. Saved as data/tsla_quarterly_eps_edgar.csv.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Tesla Quarterly GAAP EPS from SEC Filings, 2021 Q3 - 2026 Q2</dc:title>
  <dc:subject>PptxGenJS Presentation</dc:subject>
  <dc:creator>Kerry Back</dc:creator>
  <cp:lastModifiedBy>Kerry Back</cp:lastModifiedBy>
  <cp:revision>1</cp:revision>
  <dcterms:created xsi:type="dcterms:W3CDTF">2026-08-06T20:24:05Z</dcterms:created>
  <dcterms:modified xsi:type="dcterms:W3CDTF">2026-08-06T20:24:05Z</dcterms:modified>
</cp:coreProperties>
</file>