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5" r:id="rId4"/>
  </p:sldMasterIdLst>
  <p:notesMasterIdLst>
    <p:notesMasterId r:id="rId17"/>
  </p:notesMasterIdLst>
  <p:handoutMasterIdLst>
    <p:handoutMasterId r:id="rId18"/>
  </p:handoutMasterIdLst>
  <p:sldIdLst>
    <p:sldId id="376" r:id="rId5"/>
    <p:sldId id="388" r:id="rId6"/>
    <p:sldId id="378" r:id="rId7"/>
    <p:sldId id="379" r:id="rId8"/>
    <p:sldId id="380" r:id="rId9"/>
    <p:sldId id="381" r:id="rId10"/>
    <p:sldId id="382" r:id="rId11"/>
    <p:sldId id="383" r:id="rId12"/>
    <p:sldId id="384" r:id="rId13"/>
    <p:sldId id="389" r:id="rId14"/>
    <p:sldId id="386" r:id="rId15"/>
    <p:sldId id="38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53" autoAdjust="0"/>
    <p:restoredTop sz="95388" autoAdjust="0"/>
  </p:normalViewPr>
  <p:slideViewPr>
    <p:cSldViewPr snapToGrid="0" showGuides="1">
      <p:cViewPr>
        <p:scale>
          <a:sx n="100" d="100"/>
          <a:sy n="100" d="100"/>
        </p:scale>
        <p:origin x="58" y="6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8/6/2026</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8/6/2026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Add footer here</a:t>
            </a:r>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8.xml"/><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8.jp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8.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90" y="723440"/>
            <a:ext cx="4323426" cy="2579052"/>
          </a:xfrm>
        </p:spPr>
        <p:txBody>
          <a:bodyPr/>
          <a:lstStyle/>
          <a:p>
            <a:r>
              <a:rPr lang="en-US" dirty="0"/>
              <a:t>Computer Engineering</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Presentation by: </a:t>
            </a:r>
          </a:p>
          <a:p>
            <a:r>
              <a:rPr lang="en-US" dirty="0"/>
              <a:t>Prof. Gehad Kerazi</a:t>
            </a:r>
          </a:p>
        </p:txBody>
      </p:sp>
      <p:pic>
        <p:nvPicPr>
          <p:cNvPr id="82" name="Picture Placeholder 81" descr="A person standing in a hallway with a computer">
            <a:extLst>
              <a:ext uri="{FF2B5EF4-FFF2-40B4-BE49-F238E27FC236}">
                <a16:creationId xmlns:a16="http://schemas.microsoft.com/office/drawing/2014/main" id="{146F06CC-0FBA-25FB-03E4-AEA27BB636B2}"/>
              </a:ext>
            </a:extLst>
          </p:cNvPr>
          <p:cNvPicPr>
            <a:picLocks noGrp="1" noChangeAspect="1"/>
          </p:cNvPicPr>
          <p:nvPr>
            <p:ph type="pic" sz="quarter" idx="11"/>
          </p:nvPr>
        </p:nvPicPr>
        <p:blipFill>
          <a:blip r:embed="rId3"/>
          <a:srcRect l="1742" r="1742"/>
          <a:stretch/>
        </p:blipFill>
        <p:spPr>
          <a:xfrm>
            <a:off x="0" y="-2235"/>
            <a:ext cx="5840730" cy="6862275"/>
          </a:xfrm>
        </p:spPr>
      </p:pic>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119274" y="3373515"/>
            <a:ext cx="4323426" cy="1008926"/>
          </a:xfrm>
        </p:spPr>
        <p:txBody>
          <a:bodyPr/>
          <a:lstStyle/>
          <a:p>
            <a:r>
              <a:rPr lang="en-US" dirty="0"/>
              <a:t>101</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Placeholder 82" descr="A person writing at a desk&#10;">
            <a:extLst>
              <a:ext uri="{FF2B5EF4-FFF2-40B4-BE49-F238E27FC236}">
                <a16:creationId xmlns:a16="http://schemas.microsoft.com/office/drawing/2014/main" id="{9F2CBF26-9F88-C836-7BBE-2C8D15399C20}"/>
              </a:ext>
            </a:extLst>
          </p:cNvPr>
          <p:cNvPicPr>
            <a:picLocks noGrp="1" noChangeAspect="1"/>
          </p:cNvPicPr>
          <p:nvPr>
            <p:ph type="pic" sz="quarter" idx="11"/>
          </p:nvPr>
        </p:nvPicPr>
        <p:blipFill>
          <a:blip r:embed="rId2"/>
          <a:srcRect l="7594" r="7594"/>
          <a:stretch/>
        </p:blipFill>
        <p:spPr>
          <a:xfrm flipH="1">
            <a:off x="7163691" y="0"/>
            <a:ext cx="5024825" cy="6858000"/>
          </a:xfrm>
        </p:spPr>
      </p:pic>
      <p:sp>
        <p:nvSpPr>
          <p:cNvPr id="110" name="Footer Placeholder 109">
            <a:extLst>
              <a:ext uri="{FF2B5EF4-FFF2-40B4-BE49-F238E27FC236}">
                <a16:creationId xmlns:a16="http://schemas.microsoft.com/office/drawing/2014/main" id="{B9CD0557-65B9-FA25-2CD6-66A28B347C66}"/>
              </a:ext>
            </a:extLst>
          </p:cNvPr>
          <p:cNvSpPr>
            <a:spLocks noGrp="1"/>
          </p:cNvSpPr>
          <p:nvPr>
            <p:ph type="ftr" sz="quarter" idx="3"/>
          </p:nvPr>
        </p:nvSpPr>
        <p:spPr>
          <a:xfrm>
            <a:off x="824241" y="6290774"/>
            <a:ext cx="6637071" cy="365125"/>
          </a:xfrm>
        </p:spPr>
        <p:txBody>
          <a:bodyPr/>
          <a:lstStyle/>
          <a:p>
            <a:r>
              <a:rPr lang="en-US"/>
              <a:t>TEACH A COURSE</a:t>
            </a:r>
            <a:endParaRPr lang="en-US" dirty="0"/>
          </a:p>
        </p:txBody>
      </p:sp>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dirty="0"/>
              <a:t>Intro to the Fundamentals of Computer Engineering</a:t>
            </a:r>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24242" y="1749479"/>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643379" y="1749479"/>
            <a:ext cx="5885179" cy="533400"/>
          </a:xfrm>
        </p:spPr>
        <p:txBody>
          <a:bodyPr/>
          <a:lstStyle/>
          <a:p>
            <a:r>
              <a:rPr lang="en-US" dirty="0"/>
              <a:t>Intro to Computer Engineering</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824242" y="3006909"/>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643379" y="3009613"/>
            <a:ext cx="5885179" cy="533400"/>
          </a:xfrm>
        </p:spPr>
        <p:txBody>
          <a:bodyPr/>
          <a:lstStyle/>
          <a:p>
            <a:r>
              <a:rPr lang="en-US" dirty="0"/>
              <a:t>Computer Architecture</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824242" y="3635783"/>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643379" y="3638169"/>
            <a:ext cx="5885179" cy="533400"/>
          </a:xfrm>
        </p:spPr>
        <p:txBody>
          <a:bodyPr/>
          <a:lstStyle/>
          <a:p>
            <a:r>
              <a:rPr lang="en-US" dirty="0"/>
              <a:t>Programming Fundamentals</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824242" y="4264656"/>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643379" y="4269747"/>
            <a:ext cx="5885179" cy="533400"/>
          </a:xfrm>
        </p:spPr>
        <p:txBody>
          <a:bodyPr/>
          <a:lstStyle/>
          <a:p>
            <a:r>
              <a:rPr lang="en-US" dirty="0"/>
              <a:t>Data Structure and Algorithms</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824242" y="2378035"/>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643379" y="2378035"/>
            <a:ext cx="5885179" cy="533400"/>
          </a:xfrm>
        </p:spPr>
        <p:txBody>
          <a:bodyPr/>
          <a:lstStyle/>
          <a:p>
            <a:r>
              <a:rPr lang="en-US" dirty="0"/>
              <a:t>Digital Logic and Boolean Algebra</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Tree>
    <p:extLst>
      <p:ext uri="{BB962C8B-B14F-4D97-AF65-F5344CB8AC3E}">
        <p14:creationId xmlns:p14="http://schemas.microsoft.com/office/powerpoint/2010/main" val="64850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4786877" cy="1518315"/>
          </a:xfrm>
        </p:spPr>
        <p:txBody>
          <a:bodyPr/>
          <a:lstStyle/>
          <a:p>
            <a:r>
              <a:rPr lang="en-US" dirty="0"/>
              <a:t>Lesson One</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lstStyle/>
          <a:p>
            <a:r>
              <a:rPr lang="en-US" dirty="0"/>
              <a:t>We will cover these skills</a:t>
            </a:r>
          </a:p>
          <a:p>
            <a:endParaRPr lang="en-US" dirty="0"/>
          </a:p>
        </p:txBody>
      </p:sp>
      <p:pic>
        <p:nvPicPr>
          <p:cNvPr id="11" name="Picture Placeholder 10" descr="A person with his hand on his chin">
            <a:extLst>
              <a:ext uri="{FF2B5EF4-FFF2-40B4-BE49-F238E27FC236}">
                <a16:creationId xmlns:a16="http://schemas.microsoft.com/office/drawing/2014/main" id="{8FB04EF3-CC57-2C94-49E0-6F49EAA52171}"/>
              </a:ext>
            </a:extLst>
          </p:cNvPr>
          <p:cNvPicPr>
            <a:picLocks noGrp="1" noChangeAspect="1"/>
          </p:cNvPicPr>
          <p:nvPr>
            <p:ph type="pic" sz="quarter" idx="11"/>
          </p:nvPr>
        </p:nvPicPr>
        <p:blipFill>
          <a:blip r:embed="rId2"/>
          <a:srcRect l="172" r="172"/>
          <a:stretch/>
        </p:blipFill>
        <p:spPr>
          <a:xfrm>
            <a:off x="0" y="-2235"/>
            <a:ext cx="5840730" cy="6862275"/>
          </a:xfrm>
        </p:spPr>
      </p:pic>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8" y="3348617"/>
            <a:ext cx="2699066" cy="2569866"/>
          </a:xfrm>
        </p:spPr>
        <p:txBody>
          <a:bodyPr>
            <a:normAutofit/>
          </a:bodyPr>
          <a:lstStyle/>
          <a:p>
            <a:r>
              <a:rPr lang="en-US" dirty="0"/>
              <a:t>Basic concepts</a:t>
            </a:r>
          </a:p>
          <a:p>
            <a:r>
              <a:rPr lang="en-US" dirty="0"/>
              <a:t>Overview of hardware and software</a:t>
            </a:r>
          </a:p>
          <a:p>
            <a:r>
              <a:rPr lang="en-US" dirty="0"/>
              <a:t>Intro to computer systems and application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spTree>
    <p:extLst>
      <p:ext uri="{BB962C8B-B14F-4D97-AF65-F5344CB8AC3E}">
        <p14:creationId xmlns:p14="http://schemas.microsoft.com/office/powerpoint/2010/main" val="463479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4D835925-3D21-0B99-9A6C-587FBAE43339}"/>
              </a:ext>
            </a:extLst>
          </p:cNvPr>
          <p:cNvSpPr>
            <a:spLocks noGrp="1"/>
          </p:cNvSpPr>
          <p:nvPr>
            <p:ph type="ctrTitle"/>
          </p:nvPr>
        </p:nvSpPr>
        <p:spPr>
          <a:xfrm>
            <a:off x="796322" y="320040"/>
            <a:ext cx="6732237" cy="1524000"/>
          </a:xfrm>
        </p:spPr>
        <p:txBody>
          <a:bodyPr/>
          <a:lstStyle/>
          <a:p>
            <a:r>
              <a:rPr lang="en-US" dirty="0">
                <a:solidFill>
                  <a:schemeClr val="accent1"/>
                </a:solidFill>
              </a:rPr>
              <a:t>Skill one: </a:t>
            </a:r>
            <a:r>
              <a:rPr lang="en-US" dirty="0"/>
              <a:t>Understanding computer components </a:t>
            </a:r>
          </a:p>
        </p:txBody>
      </p:sp>
      <p:sp>
        <p:nvSpPr>
          <p:cNvPr id="24" name="Text Placeholder 23">
            <a:extLst>
              <a:ext uri="{FF2B5EF4-FFF2-40B4-BE49-F238E27FC236}">
                <a16:creationId xmlns:a16="http://schemas.microsoft.com/office/drawing/2014/main" id="{A67690BC-58BE-BD46-38A4-61EC504EA898}"/>
              </a:ext>
            </a:extLst>
          </p:cNvPr>
          <p:cNvSpPr>
            <a:spLocks noGrp="1"/>
          </p:cNvSpPr>
          <p:nvPr>
            <p:ph sz="quarter" idx="17"/>
          </p:nvPr>
        </p:nvSpPr>
        <p:spPr>
          <a:xfrm>
            <a:off x="796322" y="2252076"/>
            <a:ext cx="5797550" cy="3051762"/>
          </a:xfrm>
        </p:spPr>
        <p:txBody>
          <a:bodyPr>
            <a:normAutofit/>
          </a:bodyPr>
          <a:lstStyle/>
          <a:p>
            <a:r>
              <a:rPr lang="en-US" dirty="0"/>
              <a:t>Functionality of the central processing unit (CPU). Explore the central processing unit (CPU) in detail, delving into its role as the "brain" of the computer. Discuss how the CPU executes instructions, performs arithmetic and logical operations, and manages data flow within the computer system.</a:t>
            </a:r>
          </a:p>
          <a:p>
            <a:r>
              <a:rPr lang="en-US" dirty="0"/>
              <a:t>Overview of memory systems. RAM, ROM, and cache: Dive into the different types of computer memory systems, including random access memory (RAM), read-only memory (ROM), and cache. Explain how each type of memory functions, their purpose in data storage, and their impact on computer performance.</a:t>
            </a:r>
          </a:p>
          <a:p>
            <a:endParaRPr lang="en-US" dirty="0"/>
          </a:p>
          <a:p>
            <a:endParaRPr lang="en-US" dirty="0"/>
          </a:p>
          <a:p>
            <a:endParaRPr lang="en-US" dirty="0"/>
          </a:p>
        </p:txBody>
      </p:sp>
      <p:sp>
        <p:nvSpPr>
          <p:cNvPr id="5" name="Footer Placeholder 4">
            <a:extLst>
              <a:ext uri="{FF2B5EF4-FFF2-40B4-BE49-F238E27FC236}">
                <a16:creationId xmlns:a16="http://schemas.microsoft.com/office/drawing/2014/main" id="{1242C984-616F-EC16-3E37-A54495E756F3}"/>
              </a:ext>
            </a:extLst>
          </p:cNvPr>
          <p:cNvSpPr>
            <a:spLocks noGrp="1"/>
          </p:cNvSpPr>
          <p:nvPr>
            <p:ph type="ftr" sz="quarter" idx="3"/>
          </p:nvPr>
        </p:nvSpPr>
        <p:spPr>
          <a:xfrm>
            <a:off x="824241" y="6290774"/>
            <a:ext cx="6637071" cy="365125"/>
          </a:xfrm>
        </p:spPr>
        <p:txBody>
          <a:bodyPr/>
          <a:lstStyle/>
          <a:p>
            <a:r>
              <a:rPr lang="en-US" dirty="0"/>
              <a:t>TEACH A COURSE</a:t>
            </a:r>
          </a:p>
        </p:txBody>
      </p:sp>
      <p:pic>
        <p:nvPicPr>
          <p:cNvPr id="19" name="Picture Placeholder 18" descr="A person working at a desk">
            <a:extLst>
              <a:ext uri="{FF2B5EF4-FFF2-40B4-BE49-F238E27FC236}">
                <a16:creationId xmlns:a16="http://schemas.microsoft.com/office/drawing/2014/main" id="{52D45C27-4F4D-5A89-8C52-CB8FC47BCEFF}"/>
              </a:ext>
            </a:extLst>
          </p:cNvPr>
          <p:cNvPicPr>
            <a:picLocks noGrp="1" noChangeAspect="1"/>
          </p:cNvPicPr>
          <p:nvPr>
            <p:ph type="pic" sz="quarter" idx="11"/>
          </p:nvPr>
        </p:nvPicPr>
        <p:blipFill>
          <a:blip r:embed="rId2"/>
          <a:srcRect l="3565" r="3565"/>
          <a:stretch/>
        </p:blipFill>
        <p:spPr>
          <a:xfrm flipH="1">
            <a:off x="7163691" y="0"/>
            <a:ext cx="5024825" cy="6858000"/>
          </a:xfrm>
        </p:spPr>
      </p:pic>
      <p:sp>
        <p:nvSpPr>
          <p:cNvPr id="12" name="Freeform: Shape 11">
            <a:extLst>
              <a:ext uri="{FF2B5EF4-FFF2-40B4-BE49-F238E27FC236}">
                <a16:creationId xmlns:a16="http://schemas.microsoft.com/office/drawing/2014/main" id="{3E7466B0-B69A-FEBF-B8E0-FDA9AEAC709F}"/>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13" name="Graphic 12">
            <a:extLst>
              <a:ext uri="{FF2B5EF4-FFF2-40B4-BE49-F238E27FC236}">
                <a16:creationId xmlns:a16="http://schemas.microsoft.com/office/drawing/2014/main" id="{2756CFB8-E805-3CF9-61D2-C02341EC764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6" name="Slide Number Placeholder 5">
            <a:extLst>
              <a:ext uri="{FF2B5EF4-FFF2-40B4-BE49-F238E27FC236}">
                <a16:creationId xmlns:a16="http://schemas.microsoft.com/office/drawing/2014/main" id="{68D96053-DF7F-7AFE-4D23-78CFF34D0026}"/>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dirty="0"/>
          </a:p>
        </p:txBody>
      </p:sp>
    </p:spTree>
    <p:extLst>
      <p:ext uri="{BB962C8B-B14F-4D97-AF65-F5344CB8AC3E}">
        <p14:creationId xmlns:p14="http://schemas.microsoft.com/office/powerpoint/2010/main" val="311328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E0F2054-FE7E-B49A-E17F-5DE1864D8F76}"/>
              </a:ext>
            </a:extLst>
          </p:cNvPr>
          <p:cNvSpPr>
            <a:spLocks noGrp="1"/>
          </p:cNvSpPr>
          <p:nvPr>
            <p:ph type="ctrTitle"/>
          </p:nvPr>
        </p:nvSpPr>
        <p:spPr>
          <a:xfrm>
            <a:off x="796322" y="320040"/>
            <a:ext cx="6732237" cy="1524000"/>
          </a:xfrm>
        </p:spPr>
        <p:txBody>
          <a:bodyPr/>
          <a:lstStyle/>
          <a:p>
            <a:r>
              <a:rPr lang="en-US" dirty="0">
                <a:solidFill>
                  <a:schemeClr val="accent1"/>
                </a:solidFill>
              </a:rPr>
              <a:t>Skill one: </a:t>
            </a:r>
            <a:r>
              <a:rPr lang="en-US" dirty="0"/>
              <a:t>Understanding computer components (2) </a:t>
            </a:r>
          </a:p>
        </p:txBody>
      </p:sp>
      <p:sp>
        <p:nvSpPr>
          <p:cNvPr id="12" name="Text Placeholder 11">
            <a:extLst>
              <a:ext uri="{FF2B5EF4-FFF2-40B4-BE49-F238E27FC236}">
                <a16:creationId xmlns:a16="http://schemas.microsoft.com/office/drawing/2014/main" id="{8CBC01B8-FB52-27EE-1CD6-0180333CE55A}"/>
              </a:ext>
            </a:extLst>
          </p:cNvPr>
          <p:cNvSpPr>
            <a:spLocks noGrp="1"/>
          </p:cNvSpPr>
          <p:nvPr>
            <p:ph type="body" sz="quarter" idx="16"/>
          </p:nvPr>
        </p:nvSpPr>
        <p:spPr>
          <a:xfrm>
            <a:off x="796322" y="2252394"/>
            <a:ext cx="5797518" cy="2532966"/>
          </a:xfrm>
        </p:spPr>
        <p:txBody>
          <a:bodyPr/>
          <a:lstStyle/>
          <a:p>
            <a:r>
              <a:rPr lang="en-US" dirty="0"/>
              <a:t>Role of input/output devices in computer systems. Examine the significance of input/output devices in computer systems. Discuss how input devices like keyboards and mice enable users to interact with the computer, while output devices such as monitors and printers present information and results. Highlight the importance of input/output devices in facilitating communication between users and the computer.</a:t>
            </a:r>
          </a:p>
          <a:p>
            <a:endParaRPr lang="en-US" dirty="0"/>
          </a:p>
        </p:txBody>
      </p:sp>
      <p:sp>
        <p:nvSpPr>
          <p:cNvPr id="5" name="Footer Placeholder 4">
            <a:extLst>
              <a:ext uri="{FF2B5EF4-FFF2-40B4-BE49-F238E27FC236}">
                <a16:creationId xmlns:a16="http://schemas.microsoft.com/office/drawing/2014/main" id="{7DBA6017-3B10-07E9-8C72-59CD4B49CB0D}"/>
              </a:ext>
            </a:extLst>
          </p:cNvPr>
          <p:cNvSpPr>
            <a:spLocks noGrp="1"/>
          </p:cNvSpPr>
          <p:nvPr>
            <p:ph type="ftr" sz="quarter" idx="3"/>
          </p:nvPr>
        </p:nvSpPr>
        <p:spPr>
          <a:xfrm>
            <a:off x="824241" y="6290774"/>
            <a:ext cx="6637071" cy="365125"/>
          </a:xfrm>
        </p:spPr>
        <p:txBody>
          <a:bodyPr/>
          <a:lstStyle/>
          <a:p>
            <a:r>
              <a:rPr lang="en-US" dirty="0"/>
              <a:t>TEACH A COURSE</a:t>
            </a:r>
          </a:p>
        </p:txBody>
      </p:sp>
      <p:pic>
        <p:nvPicPr>
          <p:cNvPr id="7" name="Picture Placeholder 18" descr="A person working at a desk&#10;">
            <a:extLst>
              <a:ext uri="{FF2B5EF4-FFF2-40B4-BE49-F238E27FC236}">
                <a16:creationId xmlns:a16="http://schemas.microsoft.com/office/drawing/2014/main" id="{137F878B-E773-04A9-23BB-A6DF6A69B984}"/>
              </a:ext>
            </a:extLst>
          </p:cNvPr>
          <p:cNvPicPr>
            <a:picLocks noGrp="1" noChangeAspect="1"/>
          </p:cNvPicPr>
          <p:nvPr>
            <p:ph type="pic" sz="quarter" idx="11"/>
          </p:nvPr>
        </p:nvPicPr>
        <p:blipFill>
          <a:blip r:embed="rId2"/>
          <a:srcRect l="3565" r="3565"/>
          <a:stretch/>
        </p:blipFill>
        <p:spPr>
          <a:xfrm flipH="1">
            <a:off x="7163691" y="0"/>
            <a:ext cx="5024825" cy="6858000"/>
          </a:xfrm>
        </p:spPr>
      </p:pic>
      <p:sp>
        <p:nvSpPr>
          <p:cNvPr id="6" name="Slide Number Placeholder 5">
            <a:extLst>
              <a:ext uri="{FF2B5EF4-FFF2-40B4-BE49-F238E27FC236}">
                <a16:creationId xmlns:a16="http://schemas.microsoft.com/office/drawing/2014/main" id="{B5768C54-1820-3B00-1C96-88D7349FD784}"/>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a:t>
            </a:fld>
            <a:endParaRPr lang="en-US" dirty="0"/>
          </a:p>
        </p:txBody>
      </p:sp>
      <p:grpSp>
        <p:nvGrpSpPr>
          <p:cNvPr id="2" name="Group 1">
            <a:extLst>
              <a:ext uri="{FF2B5EF4-FFF2-40B4-BE49-F238E27FC236}">
                <a16:creationId xmlns:a16="http://schemas.microsoft.com/office/drawing/2014/main" id="{CC1EF105-497F-4EFD-8E5D-D4573ED81310}"/>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3" name="Graphic 12">
              <a:extLst>
                <a:ext uri="{FF2B5EF4-FFF2-40B4-BE49-F238E27FC236}">
                  <a16:creationId xmlns:a16="http://schemas.microsoft.com/office/drawing/2014/main" id="{2F08D551-B30D-FCB1-C8B2-0160EC5309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5" name="Freeform: Shape 14">
              <a:extLst>
                <a:ext uri="{FF2B5EF4-FFF2-40B4-BE49-F238E27FC236}">
                  <a16:creationId xmlns:a16="http://schemas.microsoft.com/office/drawing/2014/main" id="{F5AA2D64-53A7-BC77-FBA2-EC723D311450}"/>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581217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CCD53A-3321-FDB9-CA50-70544F935C22}"/>
              </a:ext>
            </a:extLst>
          </p:cNvPr>
          <p:cNvSpPr>
            <a:spLocks noGrp="1"/>
          </p:cNvSpPr>
          <p:nvPr>
            <p:ph type="ctrTitle"/>
          </p:nvPr>
        </p:nvSpPr>
        <p:spPr>
          <a:xfrm>
            <a:off x="447368" y="270880"/>
            <a:ext cx="11297264" cy="1524000"/>
          </a:xfrm>
        </p:spPr>
        <p:txBody>
          <a:bodyPr/>
          <a:lstStyle/>
          <a:p>
            <a:r>
              <a:rPr lang="en-US" dirty="0">
                <a:solidFill>
                  <a:schemeClr val="accent1"/>
                </a:solidFill>
              </a:rPr>
              <a:t>Skill two: </a:t>
            </a:r>
            <a:r>
              <a:rPr lang="en-US" dirty="0"/>
              <a:t>Introduction to digital logic</a:t>
            </a:r>
          </a:p>
        </p:txBody>
      </p:sp>
      <p:sp>
        <p:nvSpPr>
          <p:cNvPr id="4" name="Text Placeholder 3">
            <a:extLst>
              <a:ext uri="{FF2B5EF4-FFF2-40B4-BE49-F238E27FC236}">
                <a16:creationId xmlns:a16="http://schemas.microsoft.com/office/drawing/2014/main" id="{548BD71C-DCE9-9855-DCBE-675F20E94682}"/>
              </a:ext>
            </a:extLst>
          </p:cNvPr>
          <p:cNvSpPr>
            <a:spLocks noGrp="1"/>
          </p:cNvSpPr>
          <p:nvPr>
            <p:ph type="body" sz="quarter" idx="16"/>
          </p:nvPr>
        </p:nvSpPr>
        <p:spPr>
          <a:xfrm>
            <a:off x="1318352" y="1894376"/>
            <a:ext cx="2847975" cy="3390899"/>
          </a:xfrm>
        </p:spPr>
        <p:txBody>
          <a:bodyPr/>
          <a:lstStyle/>
          <a:p>
            <a:r>
              <a:rPr lang="en-US" dirty="0"/>
              <a:t>Formula</a:t>
            </a:r>
          </a:p>
        </p:txBody>
      </p:sp>
      <p:pic>
        <p:nvPicPr>
          <p:cNvPr id="51" name="Picture Placeholder 50" descr="Abacus">
            <a:extLst>
              <a:ext uri="{FF2B5EF4-FFF2-40B4-BE49-F238E27FC236}">
                <a16:creationId xmlns:a16="http://schemas.microsoft.com/office/drawing/2014/main" id="{F1A5F630-1971-68D5-BEDA-6FC11471C8E1}"/>
              </a:ext>
            </a:extLst>
          </p:cNvPr>
          <p:cNvPicPr>
            <a:picLocks noGrp="1" noChangeAspect="1"/>
          </p:cNvPicPr>
          <p:nvPr>
            <p:ph type="pic" sz="quarter" idx="23"/>
          </p:nvPr>
        </p:nvPicPr>
        <p:blipFill>
          <a:blip>
            <a:extLst>
              <a:ext uri="{96DAC541-7B7A-43D3-8B79-37D633B846F1}">
                <asvg:svgBlip xmlns:asvg="http://schemas.microsoft.com/office/drawing/2016/SVG/main" r:embed="rId2"/>
              </a:ext>
            </a:extLst>
          </a:blip>
          <a:srcRect t="4502" b="4502"/>
          <a:stretch/>
        </p:blipFill>
        <p:spPr>
          <a:xfrm>
            <a:off x="2239419" y="2833688"/>
            <a:ext cx="1005840" cy="914400"/>
          </a:xfrm>
        </p:spPr>
      </p:pic>
      <p:sp>
        <p:nvSpPr>
          <p:cNvPr id="8" name="Text Placeholder 7">
            <a:extLst>
              <a:ext uri="{FF2B5EF4-FFF2-40B4-BE49-F238E27FC236}">
                <a16:creationId xmlns:a16="http://schemas.microsoft.com/office/drawing/2014/main" id="{442063B1-AD32-CF53-B792-70C1B67D527C}"/>
              </a:ext>
            </a:extLst>
          </p:cNvPr>
          <p:cNvSpPr>
            <a:spLocks noGrp="1"/>
          </p:cNvSpPr>
          <p:nvPr>
            <p:ph type="body" sz="quarter" idx="20"/>
          </p:nvPr>
        </p:nvSpPr>
        <p:spPr>
          <a:xfrm>
            <a:off x="1605817" y="3989405"/>
            <a:ext cx="2275880" cy="893763"/>
          </a:xfrm>
        </p:spPr>
        <p:txBody>
          <a:bodyPr/>
          <a:lstStyle/>
          <a:p>
            <a:pPr lvl="0"/>
            <a:r>
              <a:rPr lang="en-US" dirty="0"/>
              <a:t>Boolean algebra and its significance in computer generating</a:t>
            </a:r>
          </a:p>
        </p:txBody>
      </p:sp>
      <p:sp>
        <p:nvSpPr>
          <p:cNvPr id="7" name="Text Placeholder 6">
            <a:extLst>
              <a:ext uri="{FF2B5EF4-FFF2-40B4-BE49-F238E27FC236}">
                <a16:creationId xmlns:a16="http://schemas.microsoft.com/office/drawing/2014/main" id="{CEAC814C-D211-009A-190F-549B7A0D6398}"/>
              </a:ext>
            </a:extLst>
          </p:cNvPr>
          <p:cNvSpPr>
            <a:spLocks noGrp="1"/>
          </p:cNvSpPr>
          <p:nvPr>
            <p:ph type="body" sz="quarter" idx="18"/>
          </p:nvPr>
        </p:nvSpPr>
        <p:spPr>
          <a:xfrm>
            <a:off x="4651092" y="1894376"/>
            <a:ext cx="2847975" cy="3390899"/>
          </a:xfrm>
        </p:spPr>
        <p:txBody>
          <a:bodyPr/>
          <a:lstStyle/>
          <a:p>
            <a:r>
              <a:rPr lang="en-US" dirty="0"/>
              <a:t>Logic</a:t>
            </a:r>
          </a:p>
        </p:txBody>
      </p:sp>
      <p:pic>
        <p:nvPicPr>
          <p:cNvPr id="53" name="Picture Placeholder 52" descr="3d Glasses">
            <a:extLst>
              <a:ext uri="{FF2B5EF4-FFF2-40B4-BE49-F238E27FC236}">
                <a16:creationId xmlns:a16="http://schemas.microsoft.com/office/drawing/2014/main" id="{6D152620-03B9-AECD-503A-E23309285EA7}"/>
              </a:ext>
            </a:extLst>
          </p:cNvPr>
          <p:cNvPicPr>
            <a:picLocks noGrp="1" noChangeAspect="1"/>
          </p:cNvPicPr>
          <p:nvPr>
            <p:ph type="pic" sz="quarter" idx="24"/>
          </p:nvPr>
        </p:nvPicPr>
        <p:blipFill>
          <a:blip>
            <a:extLst>
              <a:ext uri="{96DAC541-7B7A-43D3-8B79-37D633B846F1}">
                <asvg:svgBlip xmlns:asvg="http://schemas.microsoft.com/office/drawing/2016/SVG/main" r:embed="rId3"/>
              </a:ext>
            </a:extLst>
          </a:blip>
          <a:srcRect t="4574" b="4574"/>
          <a:stretch/>
        </p:blipFill>
        <p:spPr>
          <a:xfrm>
            <a:off x="5572159" y="2954840"/>
            <a:ext cx="1005840" cy="914400"/>
          </a:xfrm>
        </p:spPr>
      </p:pic>
      <p:sp>
        <p:nvSpPr>
          <p:cNvPr id="9" name="Text Placeholder 8">
            <a:extLst>
              <a:ext uri="{FF2B5EF4-FFF2-40B4-BE49-F238E27FC236}">
                <a16:creationId xmlns:a16="http://schemas.microsoft.com/office/drawing/2014/main" id="{ABB0AEFB-9FA8-4379-DA69-49759E72608E}"/>
              </a:ext>
            </a:extLst>
          </p:cNvPr>
          <p:cNvSpPr>
            <a:spLocks noGrp="1"/>
          </p:cNvSpPr>
          <p:nvPr>
            <p:ph type="body" sz="quarter" idx="21"/>
          </p:nvPr>
        </p:nvSpPr>
        <p:spPr>
          <a:xfrm>
            <a:off x="4938557" y="3989404"/>
            <a:ext cx="2275880" cy="893763"/>
          </a:xfrm>
        </p:spPr>
        <p:txBody>
          <a:bodyPr/>
          <a:lstStyle/>
          <a:p>
            <a:r>
              <a:rPr lang="en-US" dirty="0"/>
              <a:t>Logic gates: and, or, not, and their truth tables</a:t>
            </a:r>
          </a:p>
        </p:txBody>
      </p:sp>
      <p:sp>
        <p:nvSpPr>
          <p:cNvPr id="2" name="Text Placeholder 1">
            <a:extLst>
              <a:ext uri="{FF2B5EF4-FFF2-40B4-BE49-F238E27FC236}">
                <a16:creationId xmlns:a16="http://schemas.microsoft.com/office/drawing/2014/main" id="{C5B8455C-CEA2-F7C8-E898-97C86849DC0E}"/>
              </a:ext>
            </a:extLst>
          </p:cNvPr>
          <p:cNvSpPr>
            <a:spLocks noGrp="1"/>
          </p:cNvSpPr>
          <p:nvPr>
            <p:ph type="body" sz="quarter" idx="19"/>
          </p:nvPr>
        </p:nvSpPr>
        <p:spPr>
          <a:xfrm>
            <a:off x="7995403" y="1894376"/>
            <a:ext cx="2847975" cy="3390899"/>
          </a:xfrm>
        </p:spPr>
        <p:txBody>
          <a:bodyPr/>
          <a:lstStyle/>
          <a:p>
            <a:r>
              <a:rPr lang="en-US" dirty="0"/>
              <a:t>Sequence</a:t>
            </a:r>
          </a:p>
        </p:txBody>
      </p:sp>
      <p:pic>
        <p:nvPicPr>
          <p:cNvPr id="55" name="Picture Placeholder 54" descr="Circuit">
            <a:extLst>
              <a:ext uri="{FF2B5EF4-FFF2-40B4-BE49-F238E27FC236}">
                <a16:creationId xmlns:a16="http://schemas.microsoft.com/office/drawing/2014/main" id="{415585AE-96E0-81D6-0A31-2A13ECB76808}"/>
              </a:ext>
            </a:extLst>
          </p:cNvPr>
          <p:cNvPicPr>
            <a:picLocks noGrp="1" noChangeAspect="1"/>
          </p:cNvPicPr>
          <p:nvPr>
            <p:ph type="pic" sz="quarter" idx="25"/>
          </p:nvPr>
        </p:nvPicPr>
        <p:blipFill>
          <a:blip>
            <a:extLst>
              <a:ext uri="{96DAC541-7B7A-43D3-8B79-37D633B846F1}">
                <asvg:svgBlip xmlns:asvg="http://schemas.microsoft.com/office/drawing/2016/SVG/main" r:embed="rId4"/>
              </a:ext>
            </a:extLst>
          </a:blip>
          <a:srcRect t="4502" b="4502"/>
          <a:stretch/>
        </p:blipFill>
        <p:spPr>
          <a:xfrm>
            <a:off x="8916470" y="2833688"/>
            <a:ext cx="1005840" cy="914400"/>
          </a:xfrm>
        </p:spPr>
      </p:pic>
      <p:sp>
        <p:nvSpPr>
          <p:cNvPr id="10" name="Text Placeholder 9">
            <a:extLst>
              <a:ext uri="{FF2B5EF4-FFF2-40B4-BE49-F238E27FC236}">
                <a16:creationId xmlns:a16="http://schemas.microsoft.com/office/drawing/2014/main" id="{C0563BBD-CFF8-BAAA-D1C5-C6AC7B376BCA}"/>
              </a:ext>
            </a:extLst>
          </p:cNvPr>
          <p:cNvSpPr>
            <a:spLocks noGrp="1"/>
          </p:cNvSpPr>
          <p:nvPr>
            <p:ph type="body" sz="quarter" idx="22"/>
          </p:nvPr>
        </p:nvSpPr>
        <p:spPr>
          <a:xfrm>
            <a:off x="8282868" y="3989404"/>
            <a:ext cx="2275880" cy="893763"/>
          </a:xfrm>
        </p:spPr>
        <p:txBody>
          <a:bodyPr/>
          <a:lstStyle/>
          <a:p>
            <a:pPr lvl="0"/>
            <a:r>
              <a:rPr lang="en-US" dirty="0"/>
              <a:t>Combinational and sequential circuits</a:t>
            </a:r>
          </a:p>
        </p:txBody>
      </p:sp>
      <p:sp>
        <p:nvSpPr>
          <p:cNvPr id="5" name="Footer Placeholder 4">
            <a:extLst>
              <a:ext uri="{FF2B5EF4-FFF2-40B4-BE49-F238E27FC236}">
                <a16:creationId xmlns:a16="http://schemas.microsoft.com/office/drawing/2014/main" id="{F692A183-22BD-739B-59DF-20E049F931B2}"/>
              </a:ext>
            </a:extLst>
          </p:cNvPr>
          <p:cNvSpPr>
            <a:spLocks noGrp="1"/>
          </p:cNvSpPr>
          <p:nvPr>
            <p:ph type="ftr" sz="quarter" idx="3"/>
          </p:nvPr>
        </p:nvSpPr>
        <p:spPr>
          <a:xfrm>
            <a:off x="824241" y="6290774"/>
            <a:ext cx="6637071" cy="365125"/>
          </a:xfrm>
        </p:spPr>
        <p:txBody>
          <a:bodyPr/>
          <a:lstStyle/>
          <a:p>
            <a:r>
              <a:rPr lang="en-US" dirty="0"/>
              <a:t>TEACH A COURSE</a:t>
            </a:r>
          </a:p>
        </p:txBody>
      </p:sp>
      <p:sp>
        <p:nvSpPr>
          <p:cNvPr id="6" name="Slide Number Placeholder 5">
            <a:extLst>
              <a:ext uri="{FF2B5EF4-FFF2-40B4-BE49-F238E27FC236}">
                <a16:creationId xmlns:a16="http://schemas.microsoft.com/office/drawing/2014/main" id="{6314DC98-ED35-A03F-CA2C-D54F23D0FD11}"/>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6</a:t>
            </a:fld>
            <a:endParaRPr lang="en-US" dirty="0"/>
          </a:p>
        </p:txBody>
      </p:sp>
    </p:spTree>
    <p:extLst>
      <p:ext uri="{BB962C8B-B14F-4D97-AF65-F5344CB8AC3E}">
        <p14:creationId xmlns:p14="http://schemas.microsoft.com/office/powerpoint/2010/main" val="212903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70F9-17DA-839C-44F9-7397A5EFC979}"/>
              </a:ext>
            </a:extLst>
          </p:cNvPr>
          <p:cNvSpPr>
            <a:spLocks noGrp="1"/>
          </p:cNvSpPr>
          <p:nvPr>
            <p:ph type="title"/>
          </p:nvPr>
        </p:nvSpPr>
        <p:spPr>
          <a:xfrm>
            <a:off x="1097280" y="286603"/>
            <a:ext cx="10058400" cy="1450757"/>
          </a:xfrm>
        </p:spPr>
        <p:txBody>
          <a:bodyPr>
            <a:normAutofit/>
          </a:bodyPr>
          <a:lstStyle/>
          <a:p>
            <a:r>
              <a:rPr lang="en-US" dirty="0">
                <a:solidFill>
                  <a:schemeClr val="accent1"/>
                </a:solidFill>
              </a:rPr>
              <a:t>Skill two: </a:t>
            </a:r>
            <a:r>
              <a:rPr lang="en-US" dirty="0"/>
              <a:t>Introduction to digital logic (2)</a:t>
            </a:r>
          </a:p>
        </p:txBody>
      </p:sp>
      <p:sp>
        <p:nvSpPr>
          <p:cNvPr id="3" name="Text Placeholder 2">
            <a:extLst>
              <a:ext uri="{FF2B5EF4-FFF2-40B4-BE49-F238E27FC236}">
                <a16:creationId xmlns:a16="http://schemas.microsoft.com/office/drawing/2014/main" id="{597B49AB-9182-5EB7-E03A-3E144B8F0EE9}"/>
              </a:ext>
            </a:extLst>
          </p:cNvPr>
          <p:cNvSpPr>
            <a:spLocks noGrp="1"/>
          </p:cNvSpPr>
          <p:nvPr>
            <p:ph type="body" sz="quarter" idx="16"/>
          </p:nvPr>
        </p:nvSpPr>
        <p:spPr>
          <a:xfrm>
            <a:off x="1318352" y="1894376"/>
            <a:ext cx="2847975" cy="3390899"/>
          </a:xfrm>
        </p:spPr>
        <p:txBody>
          <a:bodyPr/>
          <a:lstStyle/>
          <a:p>
            <a:r>
              <a:rPr lang="en-US" dirty="0"/>
              <a:t>Formula</a:t>
            </a:r>
          </a:p>
        </p:txBody>
      </p:sp>
      <p:pic>
        <p:nvPicPr>
          <p:cNvPr id="17" name="Picture Placeholder 16" descr="Abacus">
            <a:extLst>
              <a:ext uri="{FF2B5EF4-FFF2-40B4-BE49-F238E27FC236}">
                <a16:creationId xmlns:a16="http://schemas.microsoft.com/office/drawing/2014/main" id="{3980A62D-4086-7F4B-0183-79A0BC44178A}"/>
              </a:ext>
            </a:extLst>
          </p:cNvPr>
          <p:cNvPicPr>
            <a:picLocks noGrp="1" noChangeAspect="1"/>
          </p:cNvPicPr>
          <p:nvPr>
            <p:ph type="pic" sz="quarter" idx="23"/>
          </p:nvPr>
        </p:nvPicPr>
        <p:blipFill>
          <a:blip>
            <a:extLst>
              <a:ext uri="{96DAC541-7B7A-43D3-8B79-37D633B846F1}">
                <asvg:svgBlip xmlns:asvg="http://schemas.microsoft.com/office/drawing/2016/SVG/main" r:embed="rId2"/>
              </a:ext>
            </a:extLst>
          </a:blip>
          <a:srcRect t="4502" b="4502"/>
          <a:stretch/>
        </p:blipFill>
        <p:spPr>
          <a:xfrm>
            <a:off x="2239419" y="2833688"/>
            <a:ext cx="1005840" cy="914400"/>
          </a:xfrm>
        </p:spPr>
      </p:pic>
      <p:sp>
        <p:nvSpPr>
          <p:cNvPr id="6" name="Text Placeholder 5">
            <a:extLst>
              <a:ext uri="{FF2B5EF4-FFF2-40B4-BE49-F238E27FC236}">
                <a16:creationId xmlns:a16="http://schemas.microsoft.com/office/drawing/2014/main" id="{6A1EECEA-D837-E96C-CC5D-8C8B986DA332}"/>
              </a:ext>
            </a:extLst>
          </p:cNvPr>
          <p:cNvSpPr>
            <a:spLocks noGrp="1"/>
          </p:cNvSpPr>
          <p:nvPr>
            <p:ph type="body" sz="quarter" idx="20"/>
          </p:nvPr>
        </p:nvSpPr>
        <p:spPr>
          <a:xfrm>
            <a:off x="1605817" y="3989405"/>
            <a:ext cx="2275880" cy="893763"/>
          </a:xfrm>
        </p:spPr>
        <p:txBody>
          <a:bodyPr/>
          <a:lstStyle/>
          <a:p>
            <a:pPr lvl="0"/>
            <a:r>
              <a:rPr lang="en-US" dirty="0"/>
              <a:t>Boolean algebra and its significance in computer generating</a:t>
            </a:r>
          </a:p>
        </p:txBody>
      </p:sp>
      <p:sp>
        <p:nvSpPr>
          <p:cNvPr id="7" name="Text Placeholder 6">
            <a:extLst>
              <a:ext uri="{FF2B5EF4-FFF2-40B4-BE49-F238E27FC236}">
                <a16:creationId xmlns:a16="http://schemas.microsoft.com/office/drawing/2014/main" id="{DBD828F9-B330-B117-FF6A-8F0C12444700}"/>
              </a:ext>
            </a:extLst>
          </p:cNvPr>
          <p:cNvSpPr>
            <a:spLocks noGrp="1"/>
          </p:cNvSpPr>
          <p:nvPr>
            <p:ph type="body" sz="quarter" idx="18"/>
          </p:nvPr>
        </p:nvSpPr>
        <p:spPr>
          <a:xfrm>
            <a:off x="4651092" y="1894376"/>
            <a:ext cx="2847975" cy="3390899"/>
          </a:xfrm>
        </p:spPr>
        <p:txBody>
          <a:bodyPr/>
          <a:lstStyle/>
          <a:p>
            <a:r>
              <a:rPr lang="en-US" dirty="0"/>
              <a:t>Logic</a:t>
            </a:r>
          </a:p>
        </p:txBody>
      </p:sp>
      <p:pic>
        <p:nvPicPr>
          <p:cNvPr id="19" name="Picture Placeholder 18" descr="3d Glasses">
            <a:extLst>
              <a:ext uri="{FF2B5EF4-FFF2-40B4-BE49-F238E27FC236}">
                <a16:creationId xmlns:a16="http://schemas.microsoft.com/office/drawing/2014/main" id="{05C8F98B-B885-007C-9C78-F2B2AE16A7D9}"/>
              </a:ext>
            </a:extLst>
          </p:cNvPr>
          <p:cNvPicPr>
            <a:picLocks noGrp="1" noChangeAspect="1"/>
          </p:cNvPicPr>
          <p:nvPr>
            <p:ph type="pic" sz="quarter" idx="24"/>
          </p:nvPr>
        </p:nvPicPr>
        <p:blipFill>
          <a:blip>
            <a:extLst>
              <a:ext uri="{96DAC541-7B7A-43D3-8B79-37D633B846F1}">
                <asvg:svgBlip xmlns:asvg="http://schemas.microsoft.com/office/drawing/2016/SVG/main" r:embed="rId3"/>
              </a:ext>
            </a:extLst>
          </a:blip>
          <a:srcRect t="4574" b="4574"/>
          <a:stretch/>
        </p:blipFill>
        <p:spPr>
          <a:xfrm>
            <a:off x="5572159" y="2954840"/>
            <a:ext cx="1005840" cy="914400"/>
          </a:xfrm>
        </p:spPr>
      </p:pic>
      <p:sp>
        <p:nvSpPr>
          <p:cNvPr id="9" name="Text Placeholder 8">
            <a:extLst>
              <a:ext uri="{FF2B5EF4-FFF2-40B4-BE49-F238E27FC236}">
                <a16:creationId xmlns:a16="http://schemas.microsoft.com/office/drawing/2014/main" id="{2FFA0DAA-37F3-A33A-6A49-3568311D08A7}"/>
              </a:ext>
            </a:extLst>
          </p:cNvPr>
          <p:cNvSpPr>
            <a:spLocks noGrp="1"/>
          </p:cNvSpPr>
          <p:nvPr>
            <p:ph type="body" sz="quarter" idx="21"/>
          </p:nvPr>
        </p:nvSpPr>
        <p:spPr>
          <a:xfrm>
            <a:off x="4938557" y="3989404"/>
            <a:ext cx="2275880" cy="893763"/>
          </a:xfrm>
        </p:spPr>
        <p:txBody>
          <a:bodyPr/>
          <a:lstStyle/>
          <a:p>
            <a:r>
              <a:rPr lang="en-US" dirty="0"/>
              <a:t>Logic gates: and, or, not, and their truth tables</a:t>
            </a:r>
          </a:p>
        </p:txBody>
      </p:sp>
      <p:sp>
        <p:nvSpPr>
          <p:cNvPr id="4" name="Text Placeholder 3">
            <a:extLst>
              <a:ext uri="{FF2B5EF4-FFF2-40B4-BE49-F238E27FC236}">
                <a16:creationId xmlns:a16="http://schemas.microsoft.com/office/drawing/2014/main" id="{4C16C42F-6E4C-CC8A-0CCC-46E1AAF5C772}"/>
              </a:ext>
            </a:extLst>
          </p:cNvPr>
          <p:cNvSpPr>
            <a:spLocks noGrp="1"/>
          </p:cNvSpPr>
          <p:nvPr>
            <p:ph type="body" sz="quarter" idx="19"/>
          </p:nvPr>
        </p:nvSpPr>
        <p:spPr>
          <a:xfrm>
            <a:off x="7995403" y="1894376"/>
            <a:ext cx="2847975" cy="3390899"/>
          </a:xfrm>
        </p:spPr>
        <p:txBody>
          <a:bodyPr/>
          <a:lstStyle/>
          <a:p>
            <a:r>
              <a:rPr lang="en-US" dirty="0"/>
              <a:t>Sequence</a:t>
            </a:r>
          </a:p>
        </p:txBody>
      </p:sp>
      <p:pic>
        <p:nvPicPr>
          <p:cNvPr id="21" name="Picture Placeholder 20" descr="Circuit">
            <a:extLst>
              <a:ext uri="{FF2B5EF4-FFF2-40B4-BE49-F238E27FC236}">
                <a16:creationId xmlns:a16="http://schemas.microsoft.com/office/drawing/2014/main" id="{F759999E-0FBE-FE5E-0E5E-0AC62ECF5895}"/>
              </a:ext>
            </a:extLst>
          </p:cNvPr>
          <p:cNvPicPr>
            <a:picLocks noGrp="1" noChangeAspect="1"/>
          </p:cNvPicPr>
          <p:nvPr>
            <p:ph type="pic" sz="quarter" idx="25"/>
          </p:nvPr>
        </p:nvPicPr>
        <p:blipFill>
          <a:blip>
            <a:extLst>
              <a:ext uri="{96DAC541-7B7A-43D3-8B79-37D633B846F1}">
                <asvg:svgBlip xmlns:asvg="http://schemas.microsoft.com/office/drawing/2016/SVG/main" r:embed="rId4"/>
              </a:ext>
            </a:extLst>
          </a:blip>
          <a:srcRect t="4502" b="4502"/>
          <a:stretch/>
        </p:blipFill>
        <p:spPr>
          <a:xfrm>
            <a:off x="8916470" y="2833688"/>
            <a:ext cx="1005840" cy="914400"/>
          </a:xfrm>
        </p:spPr>
      </p:pic>
      <p:sp>
        <p:nvSpPr>
          <p:cNvPr id="11" name="Text Placeholder 10">
            <a:extLst>
              <a:ext uri="{FF2B5EF4-FFF2-40B4-BE49-F238E27FC236}">
                <a16:creationId xmlns:a16="http://schemas.microsoft.com/office/drawing/2014/main" id="{06EADD7E-590E-81AB-52E8-354DDB041D1F}"/>
              </a:ext>
            </a:extLst>
          </p:cNvPr>
          <p:cNvSpPr>
            <a:spLocks noGrp="1"/>
          </p:cNvSpPr>
          <p:nvPr>
            <p:ph type="body" sz="quarter" idx="22"/>
          </p:nvPr>
        </p:nvSpPr>
        <p:spPr>
          <a:xfrm>
            <a:off x="8282868" y="3989404"/>
            <a:ext cx="2275880" cy="893763"/>
          </a:xfrm>
        </p:spPr>
        <p:txBody>
          <a:bodyPr/>
          <a:lstStyle/>
          <a:p>
            <a:pPr lvl="0"/>
            <a:r>
              <a:rPr lang="en-US" dirty="0"/>
              <a:t>Combinational and sequential circuits</a:t>
            </a:r>
          </a:p>
        </p:txBody>
      </p:sp>
      <p:sp>
        <p:nvSpPr>
          <p:cNvPr id="12" name="Footer Placeholder 11">
            <a:extLst>
              <a:ext uri="{FF2B5EF4-FFF2-40B4-BE49-F238E27FC236}">
                <a16:creationId xmlns:a16="http://schemas.microsoft.com/office/drawing/2014/main" id="{F8C77F5E-3D68-52A5-FB4D-4EBC3E74AB0D}"/>
              </a:ext>
            </a:extLst>
          </p:cNvPr>
          <p:cNvSpPr>
            <a:spLocks noGrp="1"/>
          </p:cNvSpPr>
          <p:nvPr>
            <p:ph type="ftr" sz="quarter" idx="3"/>
          </p:nvPr>
        </p:nvSpPr>
        <p:spPr>
          <a:xfrm>
            <a:off x="824241" y="6290774"/>
            <a:ext cx="6637071" cy="365125"/>
          </a:xfrm>
        </p:spPr>
        <p:txBody>
          <a:bodyPr/>
          <a:lstStyle/>
          <a:p>
            <a:r>
              <a:rPr lang="en-US" dirty="0"/>
              <a:t>TEACH A COURSE</a:t>
            </a:r>
          </a:p>
        </p:txBody>
      </p:sp>
      <p:sp>
        <p:nvSpPr>
          <p:cNvPr id="13" name="Slide Number Placeholder 12">
            <a:extLst>
              <a:ext uri="{FF2B5EF4-FFF2-40B4-BE49-F238E27FC236}">
                <a16:creationId xmlns:a16="http://schemas.microsoft.com/office/drawing/2014/main" id="{057039E5-2916-97DA-297D-8FEA442FE1D7}"/>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7</a:t>
            </a:fld>
            <a:endParaRPr lang="en-US" dirty="0"/>
          </a:p>
        </p:txBody>
      </p:sp>
    </p:spTree>
    <p:extLst>
      <p:ext uri="{BB962C8B-B14F-4D97-AF65-F5344CB8AC3E}">
        <p14:creationId xmlns:p14="http://schemas.microsoft.com/office/powerpoint/2010/main" val="1162829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87EE4-0F77-0173-AC5A-9FBAE6AE8B40}"/>
              </a:ext>
            </a:extLst>
          </p:cNvPr>
          <p:cNvSpPr>
            <a:spLocks noGrp="1"/>
          </p:cNvSpPr>
          <p:nvPr>
            <p:ph type="ctrTitle"/>
          </p:nvPr>
        </p:nvSpPr>
        <p:spPr>
          <a:xfrm>
            <a:off x="796322" y="408820"/>
            <a:ext cx="8935507" cy="949467"/>
          </a:xfrm>
        </p:spPr>
        <p:txBody>
          <a:bodyPr/>
          <a:lstStyle/>
          <a:p>
            <a:r>
              <a:rPr lang="en-US" dirty="0">
                <a:solidFill>
                  <a:schemeClr val="accent1"/>
                </a:solidFill>
              </a:rPr>
              <a:t>Skill three: </a:t>
            </a:r>
            <a:r>
              <a:rPr lang="en-US" dirty="0"/>
              <a:t>Computer architecture</a:t>
            </a:r>
          </a:p>
        </p:txBody>
      </p:sp>
      <p:sp>
        <p:nvSpPr>
          <p:cNvPr id="3" name="Text Placeholder 2">
            <a:extLst>
              <a:ext uri="{FF2B5EF4-FFF2-40B4-BE49-F238E27FC236}">
                <a16:creationId xmlns:a16="http://schemas.microsoft.com/office/drawing/2014/main" id="{84485D52-89FB-5227-DA15-3BABC4DF027F}"/>
              </a:ext>
            </a:extLst>
          </p:cNvPr>
          <p:cNvSpPr>
            <a:spLocks noGrp="1"/>
          </p:cNvSpPr>
          <p:nvPr>
            <p:ph sz="quarter" idx="17"/>
          </p:nvPr>
        </p:nvSpPr>
        <p:spPr>
          <a:xfrm>
            <a:off x="796322" y="1986061"/>
            <a:ext cx="5797550" cy="4015244"/>
          </a:xfrm>
        </p:spPr>
        <p:txBody>
          <a:bodyPr>
            <a:normAutofit/>
          </a:bodyPr>
          <a:lstStyle/>
          <a:p>
            <a:r>
              <a:rPr lang="en-US" dirty="0"/>
              <a:t>An overview of the fundamental principles that govern the design and structure of computer systems, including topics like instruction set architecture, data representation, and system organization.</a:t>
            </a:r>
          </a:p>
          <a:p>
            <a:r>
              <a:rPr lang="en-US" dirty="0"/>
              <a:t>Explore the internal structure and organization of a central processing unit, including registers, arithmetic logic units, control units, and pipelines.</a:t>
            </a:r>
          </a:p>
          <a:p>
            <a:r>
              <a:rPr lang="en-US" dirty="0"/>
              <a:t>Discuss the concept of memory hierarchy and its impact on computer performance, covering various levels of memory such as cache, main memory, and secondary storage devices.</a:t>
            </a:r>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689A993C-5F72-7C89-C9F1-F4780EBC0E7E}"/>
              </a:ext>
            </a:extLst>
          </p:cNvPr>
          <p:cNvSpPr>
            <a:spLocks noGrp="1"/>
          </p:cNvSpPr>
          <p:nvPr>
            <p:ph type="ftr" sz="quarter" idx="3"/>
          </p:nvPr>
        </p:nvSpPr>
        <p:spPr>
          <a:xfrm>
            <a:off x="824241" y="6290774"/>
            <a:ext cx="6637071" cy="365125"/>
          </a:xfrm>
        </p:spPr>
        <p:txBody>
          <a:bodyPr/>
          <a:lstStyle/>
          <a:p>
            <a:r>
              <a:rPr lang="en-US" dirty="0"/>
              <a:t>TEACH A COURSE</a:t>
            </a:r>
          </a:p>
        </p:txBody>
      </p:sp>
      <p:pic>
        <p:nvPicPr>
          <p:cNvPr id="14" name="Picture Placeholder 13" descr="A hand holding a wire">
            <a:extLst>
              <a:ext uri="{FF2B5EF4-FFF2-40B4-BE49-F238E27FC236}">
                <a16:creationId xmlns:a16="http://schemas.microsoft.com/office/drawing/2014/main" id="{8663049F-9392-3719-E4E8-8D7D5659E899}"/>
              </a:ext>
            </a:extLst>
          </p:cNvPr>
          <p:cNvPicPr>
            <a:picLocks noGrp="1" noChangeAspect="1"/>
          </p:cNvPicPr>
          <p:nvPr>
            <p:ph type="pic" sz="quarter" idx="11"/>
          </p:nvPr>
        </p:nvPicPr>
        <p:blipFill>
          <a:blip r:embed="rId2"/>
          <a:srcRect l="5747" r="5747"/>
          <a:stretch/>
        </p:blipFill>
        <p:spPr>
          <a:xfrm flipH="1">
            <a:off x="7163691" y="0"/>
            <a:ext cx="5024825" cy="6858000"/>
          </a:xfrm>
        </p:spPr>
      </p:pic>
      <p:sp>
        <p:nvSpPr>
          <p:cNvPr id="6" name="Slide Number Placeholder 5">
            <a:extLst>
              <a:ext uri="{FF2B5EF4-FFF2-40B4-BE49-F238E27FC236}">
                <a16:creationId xmlns:a16="http://schemas.microsoft.com/office/drawing/2014/main" id="{50BB1CD4-3111-5E9F-7893-9B96015B8F4A}"/>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8</a:t>
            </a:fld>
            <a:endParaRPr lang="en-US" dirty="0"/>
          </a:p>
        </p:txBody>
      </p:sp>
      <p:sp>
        <p:nvSpPr>
          <p:cNvPr id="7" name="Freeform: Shape 6">
            <a:extLst>
              <a:ext uri="{FF2B5EF4-FFF2-40B4-BE49-F238E27FC236}">
                <a16:creationId xmlns:a16="http://schemas.microsoft.com/office/drawing/2014/main" id="{313DF1B8-48E1-A0F1-C69D-7B671CD1D116}"/>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8" name="Graphic 7">
            <a:extLst>
              <a:ext uri="{FF2B5EF4-FFF2-40B4-BE49-F238E27FC236}">
                <a16:creationId xmlns:a16="http://schemas.microsoft.com/office/drawing/2014/main" id="{05D9C41A-6441-7A5C-EAE1-D96C71F24F6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6468038" y="5156615"/>
            <a:ext cx="878334" cy="1705001"/>
          </a:xfrm>
          <a:prstGeom prst="rect">
            <a:avLst/>
          </a:prstGeom>
        </p:spPr>
      </p:pic>
    </p:spTree>
    <p:extLst>
      <p:ext uri="{BB962C8B-B14F-4D97-AF65-F5344CB8AC3E}">
        <p14:creationId xmlns:p14="http://schemas.microsoft.com/office/powerpoint/2010/main" val="3706609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D3917-072D-B98F-53A4-46496DCB7D2A}"/>
              </a:ext>
            </a:extLst>
          </p:cNvPr>
          <p:cNvSpPr>
            <a:spLocks noGrp="1"/>
          </p:cNvSpPr>
          <p:nvPr>
            <p:ph type="ctrTitle"/>
          </p:nvPr>
        </p:nvSpPr>
        <p:spPr>
          <a:xfrm>
            <a:off x="6599788" y="353962"/>
            <a:ext cx="4786877" cy="983225"/>
          </a:xfrm>
        </p:spPr>
        <p:txBody>
          <a:bodyPr/>
          <a:lstStyle/>
          <a:p>
            <a:r>
              <a:rPr lang="en-US" dirty="0"/>
              <a:t>Lesson one summary</a:t>
            </a:r>
          </a:p>
        </p:txBody>
      </p:sp>
      <p:sp>
        <p:nvSpPr>
          <p:cNvPr id="10" name="Subtitle 9">
            <a:extLst>
              <a:ext uri="{FF2B5EF4-FFF2-40B4-BE49-F238E27FC236}">
                <a16:creationId xmlns:a16="http://schemas.microsoft.com/office/drawing/2014/main" id="{DB4740A4-A1D9-E9B5-6838-073E1369284E}"/>
              </a:ext>
            </a:extLst>
          </p:cNvPr>
          <p:cNvSpPr>
            <a:spLocks noGrp="1"/>
          </p:cNvSpPr>
          <p:nvPr>
            <p:ph type="subTitle" idx="1"/>
          </p:nvPr>
        </p:nvSpPr>
        <p:spPr>
          <a:xfrm>
            <a:off x="6599788" y="1517074"/>
            <a:ext cx="4786877" cy="763899"/>
          </a:xfrm>
        </p:spPr>
        <p:txBody>
          <a:bodyPr/>
          <a:lstStyle/>
          <a:p>
            <a:r>
              <a:rPr lang="en-US" dirty="0"/>
              <a:t>What we’ve learned so far</a:t>
            </a:r>
          </a:p>
        </p:txBody>
      </p:sp>
      <p:pic>
        <p:nvPicPr>
          <p:cNvPr id="7" name="Picture Placeholder 6" descr="A close up of a circuit board">
            <a:extLst>
              <a:ext uri="{FF2B5EF4-FFF2-40B4-BE49-F238E27FC236}">
                <a16:creationId xmlns:a16="http://schemas.microsoft.com/office/drawing/2014/main" id="{F8C45233-1B15-3596-75CE-DED7D720CA02}"/>
              </a:ext>
            </a:extLst>
          </p:cNvPr>
          <p:cNvPicPr>
            <a:picLocks noGrp="1" noChangeAspect="1"/>
          </p:cNvPicPr>
          <p:nvPr>
            <p:ph type="pic" sz="quarter" idx="11"/>
          </p:nvPr>
        </p:nvPicPr>
        <p:blipFill>
          <a:blip r:embed="rId2"/>
          <a:srcRect l="1194" r="1194"/>
          <a:stretch/>
        </p:blipFill>
        <p:spPr>
          <a:xfrm>
            <a:off x="0" y="-2235"/>
            <a:ext cx="5840730" cy="6862275"/>
          </a:xfrm>
        </p:spPr>
      </p:pic>
      <p:sp>
        <p:nvSpPr>
          <p:cNvPr id="11" name="Text Placeholder 10">
            <a:extLst>
              <a:ext uri="{FF2B5EF4-FFF2-40B4-BE49-F238E27FC236}">
                <a16:creationId xmlns:a16="http://schemas.microsoft.com/office/drawing/2014/main" id="{06C1B1B9-02C9-EF1E-AFBE-E40015F082E0}"/>
              </a:ext>
            </a:extLst>
          </p:cNvPr>
          <p:cNvSpPr>
            <a:spLocks noGrp="1"/>
          </p:cNvSpPr>
          <p:nvPr>
            <p:ph type="body" sz="quarter" idx="12"/>
          </p:nvPr>
        </p:nvSpPr>
        <p:spPr>
          <a:xfrm>
            <a:off x="6599788" y="2341261"/>
            <a:ext cx="4796710" cy="401939"/>
          </a:xfrm>
        </p:spPr>
        <p:txBody>
          <a:bodyPr>
            <a:normAutofit/>
          </a:bodyPr>
          <a:lstStyle/>
          <a:p>
            <a:r>
              <a:rPr lang="en-US" dirty="0"/>
              <a:t>Skill one</a:t>
            </a:r>
          </a:p>
        </p:txBody>
      </p:sp>
      <p:sp>
        <p:nvSpPr>
          <p:cNvPr id="23" name="Text Placeholder 22">
            <a:extLst>
              <a:ext uri="{FF2B5EF4-FFF2-40B4-BE49-F238E27FC236}">
                <a16:creationId xmlns:a16="http://schemas.microsoft.com/office/drawing/2014/main" id="{E8F44E43-BD27-EF72-1581-53AA4AF310DE}"/>
              </a:ext>
            </a:extLst>
          </p:cNvPr>
          <p:cNvSpPr>
            <a:spLocks noGrp="1"/>
          </p:cNvSpPr>
          <p:nvPr>
            <p:ph type="body" sz="quarter" idx="15"/>
          </p:nvPr>
        </p:nvSpPr>
        <p:spPr>
          <a:xfrm>
            <a:off x="6599789" y="2753247"/>
            <a:ext cx="3852296" cy="817345"/>
          </a:xfrm>
        </p:spPr>
        <p:txBody>
          <a:bodyPr/>
          <a:lstStyle/>
          <a:p>
            <a:r>
              <a:rPr lang="en-US" dirty="0"/>
              <a:t>Familiarize students with the basics of computer engineering and the key components of a computer system.</a:t>
            </a:r>
          </a:p>
        </p:txBody>
      </p:sp>
      <p:sp>
        <p:nvSpPr>
          <p:cNvPr id="12" name="Text Placeholder 11">
            <a:extLst>
              <a:ext uri="{FF2B5EF4-FFF2-40B4-BE49-F238E27FC236}">
                <a16:creationId xmlns:a16="http://schemas.microsoft.com/office/drawing/2014/main" id="{A45E210F-6B8D-736F-B141-2B3CBE61357A}"/>
              </a:ext>
            </a:extLst>
          </p:cNvPr>
          <p:cNvSpPr>
            <a:spLocks noGrp="1"/>
          </p:cNvSpPr>
          <p:nvPr>
            <p:ph type="body" sz="quarter" idx="13"/>
          </p:nvPr>
        </p:nvSpPr>
        <p:spPr>
          <a:xfrm>
            <a:off x="6599788" y="3563285"/>
            <a:ext cx="4796710" cy="401939"/>
          </a:xfrm>
        </p:spPr>
        <p:txBody>
          <a:bodyPr>
            <a:normAutofit/>
          </a:bodyPr>
          <a:lstStyle/>
          <a:p>
            <a:r>
              <a:rPr lang="en-US" dirty="0"/>
              <a:t>Skill two</a:t>
            </a:r>
          </a:p>
        </p:txBody>
      </p:sp>
      <p:sp>
        <p:nvSpPr>
          <p:cNvPr id="24" name="Text Placeholder 23">
            <a:extLst>
              <a:ext uri="{FF2B5EF4-FFF2-40B4-BE49-F238E27FC236}">
                <a16:creationId xmlns:a16="http://schemas.microsoft.com/office/drawing/2014/main" id="{55DD8B99-A215-EB84-183A-F3B1E73A45B5}"/>
              </a:ext>
            </a:extLst>
          </p:cNvPr>
          <p:cNvSpPr>
            <a:spLocks noGrp="1"/>
          </p:cNvSpPr>
          <p:nvPr>
            <p:ph type="body" sz="quarter" idx="16"/>
          </p:nvPr>
        </p:nvSpPr>
        <p:spPr>
          <a:xfrm>
            <a:off x="6599788" y="3982578"/>
            <a:ext cx="3860546" cy="529133"/>
          </a:xfrm>
        </p:spPr>
        <p:txBody>
          <a:bodyPr/>
          <a:lstStyle/>
          <a:p>
            <a:r>
              <a:rPr lang="en-US" dirty="0"/>
              <a:t>Introduce students to digital logic, Boolean algebra, and the design of logic circuits.</a:t>
            </a:r>
          </a:p>
        </p:txBody>
      </p:sp>
      <p:sp>
        <p:nvSpPr>
          <p:cNvPr id="13" name="Text Placeholder 12">
            <a:extLst>
              <a:ext uri="{FF2B5EF4-FFF2-40B4-BE49-F238E27FC236}">
                <a16:creationId xmlns:a16="http://schemas.microsoft.com/office/drawing/2014/main" id="{19847AB5-5442-A3C4-87F1-C737DF1C6DC0}"/>
              </a:ext>
            </a:extLst>
          </p:cNvPr>
          <p:cNvSpPr>
            <a:spLocks noGrp="1"/>
          </p:cNvSpPr>
          <p:nvPr>
            <p:ph type="body" sz="quarter" idx="14"/>
          </p:nvPr>
        </p:nvSpPr>
        <p:spPr>
          <a:xfrm>
            <a:off x="6599788" y="4564818"/>
            <a:ext cx="4796710" cy="401939"/>
          </a:xfrm>
        </p:spPr>
        <p:txBody>
          <a:bodyPr>
            <a:normAutofit/>
          </a:bodyPr>
          <a:lstStyle/>
          <a:p>
            <a:r>
              <a:rPr lang="en-US" dirty="0"/>
              <a:t>Skill three</a:t>
            </a:r>
          </a:p>
        </p:txBody>
      </p:sp>
      <p:sp>
        <p:nvSpPr>
          <p:cNvPr id="25" name="Text Placeholder 24">
            <a:extLst>
              <a:ext uri="{FF2B5EF4-FFF2-40B4-BE49-F238E27FC236}">
                <a16:creationId xmlns:a16="http://schemas.microsoft.com/office/drawing/2014/main" id="{CBF28C9E-02B3-7B82-54FB-BB732FF1E97A}"/>
              </a:ext>
            </a:extLst>
          </p:cNvPr>
          <p:cNvSpPr>
            <a:spLocks noGrp="1"/>
          </p:cNvSpPr>
          <p:nvPr>
            <p:ph type="body" sz="quarter" idx="17"/>
          </p:nvPr>
        </p:nvSpPr>
        <p:spPr>
          <a:xfrm>
            <a:off x="6599788" y="4975138"/>
            <a:ext cx="3860546" cy="852906"/>
          </a:xfrm>
        </p:spPr>
        <p:txBody>
          <a:bodyPr/>
          <a:lstStyle/>
          <a:p>
            <a:r>
              <a:rPr lang="en-US" dirty="0"/>
              <a:t>Explore the internal organization of computers, including CPU design and memory systems.</a:t>
            </a:r>
          </a:p>
        </p:txBody>
      </p:sp>
      <p:grpSp>
        <p:nvGrpSpPr>
          <p:cNvPr id="44" name="Group 43">
            <a:extLst>
              <a:ext uri="{FF2B5EF4-FFF2-40B4-BE49-F238E27FC236}">
                <a16:creationId xmlns:a16="http://schemas.microsoft.com/office/drawing/2014/main" id="{19A1C40A-BC04-C14E-7867-E3D7B15979F8}"/>
              </a:ext>
              <a:ext uri="{C183D7F6-B498-43B3-948B-1728B52AA6E4}">
                <adec:decorative xmlns:adec="http://schemas.microsoft.com/office/drawing/2017/decorative" val="1"/>
              </a:ext>
            </a:extLst>
          </p:cNvPr>
          <p:cNvGrpSpPr/>
          <p:nvPr/>
        </p:nvGrpSpPr>
        <p:grpSpPr>
          <a:xfrm>
            <a:off x="3084061" y="0"/>
            <a:ext cx="2959129" cy="6871447"/>
            <a:chOff x="3084061" y="0"/>
            <a:chExt cx="2959129" cy="6871447"/>
          </a:xfrm>
        </p:grpSpPr>
        <p:sp>
          <p:nvSpPr>
            <p:cNvPr id="45" name="Freeform: Shape 44">
              <a:extLst>
                <a:ext uri="{FF2B5EF4-FFF2-40B4-BE49-F238E27FC236}">
                  <a16:creationId xmlns:a16="http://schemas.microsoft.com/office/drawing/2014/main" id="{45521D96-1220-9A5F-FB15-764C14CD87A4}"/>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46" name="Straight Connector 45">
              <a:extLst>
                <a:ext uri="{FF2B5EF4-FFF2-40B4-BE49-F238E27FC236}">
                  <a16:creationId xmlns:a16="http://schemas.microsoft.com/office/drawing/2014/main" id="{937359AB-4FC7-AF1F-096F-69BD733B876C}"/>
                </a:ext>
              </a:extLst>
            </p:cNvPr>
            <p:cNvCxnSpPr>
              <a:cxnSpLocks/>
            </p:cNvCxnSpPr>
            <p:nvPr/>
          </p:nvCxnSpPr>
          <p:spPr>
            <a:xfrm flipH="1">
              <a:off x="308406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7198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6" descr="A person raising his hand">
            <a:extLst>
              <a:ext uri="{FF2B5EF4-FFF2-40B4-BE49-F238E27FC236}">
                <a16:creationId xmlns:a16="http://schemas.microsoft.com/office/drawing/2014/main" id="{E03BC577-8E17-B69D-45B2-395E2E82414E}"/>
              </a:ext>
            </a:extLst>
          </p:cNvPr>
          <p:cNvPicPr>
            <a:picLocks noGrp="1" noChangeAspect="1"/>
          </p:cNvPicPr>
          <p:nvPr>
            <p:ph type="pic" sz="quarter" idx="11"/>
          </p:nvPr>
        </p:nvPicPr>
        <p:blipFill>
          <a:blip r:embed="rId2"/>
          <a:srcRect l="8333" r="8333"/>
          <a:stretch/>
        </p:blipFill>
        <p:spPr/>
      </p:pic>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p:txBody>
          <a:bodyPr/>
          <a:lstStyle/>
          <a:p>
            <a:r>
              <a:rPr lang="en-US" dirty="0"/>
              <a:t>Course progress</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p:txBody>
          <a:bodyPr/>
          <a:lstStyle/>
          <a:p>
            <a:r>
              <a:rPr lang="en-US" dirty="0"/>
              <a:t>Intro to Computer Engineering</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p:txBody>
          <a:bodyPr/>
          <a:lstStyle/>
          <a:p>
            <a:r>
              <a:rPr lang="en-US" dirty="0"/>
              <a:t>o2.</a:t>
            </a:r>
          </a:p>
        </p:txBody>
      </p:sp>
      <p:sp>
        <p:nvSpPr>
          <p:cNvPr id="7" name="Text Placeholder 6">
            <a:extLst>
              <a:ext uri="{FF2B5EF4-FFF2-40B4-BE49-F238E27FC236}">
                <a16:creationId xmlns:a16="http://schemas.microsoft.com/office/drawing/2014/main" id="{BDA9475A-A652-4BB2-F82D-18D978C3972A}"/>
              </a:ext>
            </a:extLst>
          </p:cNvPr>
          <p:cNvSpPr>
            <a:spLocks noGrp="1"/>
          </p:cNvSpPr>
          <p:nvPr>
            <p:ph type="body" sz="quarter" idx="17"/>
          </p:nvPr>
        </p:nvSpPr>
        <p:spPr/>
        <p:txBody>
          <a:bodyPr/>
          <a:lstStyle/>
          <a:p>
            <a:r>
              <a:rPr lang="en-US" dirty="0"/>
              <a:t>Digital Logic and Boolean Algebra</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p:txBody>
          <a:bodyPr/>
          <a:lstStyle/>
          <a:p>
            <a:r>
              <a:rPr lang="en-US" dirty="0"/>
              <a:t>Computer Architecture</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p:txBody>
          <a:bodyPr/>
          <a:lstStyle/>
          <a:p>
            <a:r>
              <a:rPr lang="en-US" dirty="0"/>
              <a:t>Programming Fundamentals</a:t>
            </a:r>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p:txBody>
          <a:bodyPr/>
          <a:lstStyle/>
          <a:p>
            <a:r>
              <a:rPr lang="en-US" dirty="0"/>
              <a:t>Data Structure and Algorithms</a:t>
            </a:r>
          </a:p>
        </p:txBody>
      </p:sp>
      <p:sp>
        <p:nvSpPr>
          <p:cNvPr id="14" name="Footer Placeholder 13">
            <a:extLst>
              <a:ext uri="{FF2B5EF4-FFF2-40B4-BE49-F238E27FC236}">
                <a16:creationId xmlns:a16="http://schemas.microsoft.com/office/drawing/2014/main" id="{C92E10BC-24CF-FA22-F0EC-E5731180F939}"/>
              </a:ext>
            </a:extLst>
          </p:cNvPr>
          <p:cNvSpPr>
            <a:spLocks noGrp="1"/>
          </p:cNvSpPr>
          <p:nvPr>
            <p:ph type="ftr" sz="quarter" idx="3"/>
          </p:nvPr>
        </p:nvSpPr>
        <p:spPr/>
        <p:txBody>
          <a:bodyPr/>
          <a:lstStyle/>
          <a:p>
            <a:r>
              <a:rPr lang="en-US" dirty="0"/>
              <a:t>TEACH A COURSE</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p:txBody>
          <a:bodyPr/>
          <a:lstStyle/>
          <a:p>
            <a:fld id="{3A98EE3D-8CD1-4C3F-BD1C-C98C9596463C}" type="slidenum">
              <a:rPr lang="en-US" smtClean="0"/>
              <a:pPr/>
              <a:t>10</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454120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6" descr="A person raising his hand">
            <a:extLst>
              <a:ext uri="{FF2B5EF4-FFF2-40B4-BE49-F238E27FC236}">
                <a16:creationId xmlns:a16="http://schemas.microsoft.com/office/drawing/2014/main" id="{E03BC577-8E17-B69D-45B2-395E2E82414E}"/>
              </a:ext>
            </a:extLst>
          </p:cNvPr>
          <p:cNvPicPr>
            <a:picLocks noGrp="1" noChangeAspect="1"/>
          </p:cNvPicPr>
          <p:nvPr>
            <p:ph type="pic" sz="quarter" idx="11"/>
          </p:nvPr>
        </p:nvPicPr>
        <p:blipFill>
          <a:blip r:embed="rId2"/>
          <a:srcRect l="8333" r="8333"/>
          <a:stretch/>
        </p:blipFill>
        <p:spPr>
          <a:xfrm flipH="1">
            <a:off x="7163691" y="0"/>
            <a:ext cx="5024825" cy="6858000"/>
          </a:xfrm>
        </p:spPr>
      </p:pic>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lstStyle/>
          <a:p>
            <a:r>
              <a:rPr lang="en-US" dirty="0"/>
              <a:t>Course progress (2)</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a:lstStyle/>
          <a:p>
            <a:r>
              <a:rPr lang="en-US" dirty="0"/>
              <a:t>Intro to Computer Engineering</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dirty="0"/>
              <a:t>o2.</a:t>
            </a:r>
          </a:p>
        </p:txBody>
      </p:sp>
      <p:sp>
        <p:nvSpPr>
          <p:cNvPr id="7" name="Text Placeholder 6">
            <a:extLst>
              <a:ext uri="{FF2B5EF4-FFF2-40B4-BE49-F238E27FC236}">
                <a16:creationId xmlns:a16="http://schemas.microsoft.com/office/drawing/2014/main" id="{BDA9475A-A652-4BB2-F82D-18D978C3972A}"/>
              </a:ext>
            </a:extLst>
          </p:cNvPr>
          <p:cNvSpPr>
            <a:spLocks noGrp="1"/>
          </p:cNvSpPr>
          <p:nvPr>
            <p:ph type="body" sz="quarter" idx="17"/>
          </p:nvPr>
        </p:nvSpPr>
        <p:spPr>
          <a:xfrm>
            <a:off x="1643379" y="2378035"/>
            <a:ext cx="5885179" cy="533400"/>
          </a:xfrm>
        </p:spPr>
        <p:txBody>
          <a:bodyPr/>
          <a:lstStyle/>
          <a:p>
            <a:r>
              <a:rPr lang="en-US" dirty="0"/>
              <a:t>Digital Logic and Boolean Algebra</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a:lstStyle/>
          <a:p>
            <a:r>
              <a:rPr lang="en-US" dirty="0"/>
              <a:t>Computer Architecture</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lstStyle/>
          <a:p>
            <a:r>
              <a:rPr lang="en-US" dirty="0"/>
              <a:t>Programming Fundamentals</a:t>
            </a:r>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lstStyle/>
          <a:p>
            <a:r>
              <a:rPr lang="en-US" dirty="0"/>
              <a:t>Data Structure and Algorithms</a:t>
            </a:r>
          </a:p>
        </p:txBody>
      </p:sp>
      <p:sp>
        <p:nvSpPr>
          <p:cNvPr id="14" name="Footer Placeholder 13">
            <a:extLst>
              <a:ext uri="{FF2B5EF4-FFF2-40B4-BE49-F238E27FC236}">
                <a16:creationId xmlns:a16="http://schemas.microsoft.com/office/drawing/2014/main" id="{C92E10BC-24CF-FA22-F0EC-E5731180F939}"/>
              </a:ext>
            </a:extLst>
          </p:cNvPr>
          <p:cNvSpPr>
            <a:spLocks noGrp="1"/>
          </p:cNvSpPr>
          <p:nvPr>
            <p:ph type="ftr" sz="quarter" idx="3"/>
          </p:nvPr>
        </p:nvSpPr>
        <p:spPr>
          <a:xfrm>
            <a:off x="824241" y="6290774"/>
            <a:ext cx="6637071" cy="365125"/>
          </a:xfrm>
        </p:spPr>
        <p:txBody>
          <a:bodyPr/>
          <a:lstStyle/>
          <a:p>
            <a:r>
              <a:rPr lang="en-US" dirty="0"/>
              <a:t>TEACH A COURSE</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11</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6704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n-US" dirty="0"/>
              <a:t>Office hours: </a:t>
            </a:r>
          </a:p>
          <a:p>
            <a:r>
              <a:rPr lang="en-US" dirty="0"/>
              <a:t>M-Th 3:00pm-4:30pm room C402</a:t>
            </a:r>
          </a:p>
          <a:p>
            <a:endParaRPr lang="en-US" dirty="0"/>
          </a:p>
          <a:p>
            <a:r>
              <a:rPr lang="en-US" dirty="0"/>
              <a:t>Please send all questions to:</a:t>
            </a:r>
          </a:p>
          <a:p>
            <a:r>
              <a:rPr lang="en-US" dirty="0"/>
              <a:t>gehad@example.com</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15CCAF-B227-4420-8A82-899C4EC33714}">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739EAE05-2D90-4440-A098-2E114DBDB54E}">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598</Words>
  <Application>Microsoft Office PowerPoint</Application>
  <PresentationFormat>Widescreen</PresentationFormat>
  <Paragraphs>98</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Custom</vt:lpstr>
      <vt:lpstr>Computer Engineering</vt:lpstr>
      <vt:lpstr>Intro to the Fundamentals of Computer Engineering</vt:lpstr>
      <vt:lpstr>Lesson One</vt:lpstr>
      <vt:lpstr>Skill one: Understanding computer components </vt:lpstr>
      <vt:lpstr>Skill one: Understanding computer components (2) </vt:lpstr>
      <vt:lpstr>Skill two: Introduction to digital logic</vt:lpstr>
      <vt:lpstr>Skill two: Introduction to digital logic (2)</vt:lpstr>
      <vt:lpstr>Skill three: Computer architecture</vt:lpstr>
      <vt:lpstr>Lesson one summary</vt:lpstr>
      <vt:lpstr>Course progress</vt:lpstr>
      <vt:lpstr>Course progress (2)</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dcterms:created xsi:type="dcterms:W3CDTF">2026-08-07T03:46:31Z</dcterms:created>
  <dcterms:modified xsi:type="dcterms:W3CDTF">2026-08-07T03:49:34Z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