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5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43" autoAdjust="0"/>
    <p:restoredTop sz="95421" autoAdjust="0"/>
  </p:normalViewPr>
  <p:slideViewPr>
    <p:cSldViewPr snapToGrid="0" showGuides="1">
      <p:cViewPr varScale="1">
        <p:scale>
          <a:sx n="105" d="100"/>
          <a:sy n="105" d="100"/>
        </p:scale>
        <p:origin x="224" y="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8/7/26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8/7/26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2082" y="723440"/>
            <a:ext cx="4323426" cy="2579052"/>
          </a:xfrm>
        </p:spPr>
        <p:txBody>
          <a:bodyPr/>
          <a:lstStyle/>
          <a:p>
            <a:r>
              <a:t>Tesla's Earnings Per Share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Twenty quarters, straight from SEC filings</a:t>
            </a:r>
          </a:p>
        </p:txBody>
      </p:sp>
      <p:pic>
        <p:nvPicPr>
          <p:cNvPr id="4" name="Picture Placeholder 3" descr="s12_6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205" r="720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GAAP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The reported peak is not the operating peak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$2.27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t>Highest reported quarter — 2023 Q4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$1.07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Best quarter on operations — 2022 Q4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$0.32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Most recent quarter — 2026 Q2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322" y="320040"/>
            <a:ext cx="10607040" cy="1524000"/>
          </a:xfrm>
        </p:spPr>
        <p:txBody>
          <a:bodyPr/>
          <a:lstStyle/>
          <a:p>
            <a:r>
              <a:t>GAAP diluted EPS, 2021 Q3 – 2026 Q2</a:t>
            </a:r>
          </a:p>
        </p:txBody>
      </p:sp>
      <p:pic>
        <p:nvPicPr>
          <p:cNvPr id="3" name="Picture 2" descr="s3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10607040" cy="41579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What happened in 2023 Q4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t>The tallest bar in the series is not an operating result. Tesla released the valuation allowance against its deferred tax assets that quarter, booking a large non-cash tax benefit that flowed straight to net income.</a:t>
            </a:r>
          </a:p>
          <a:p>
            <a:r>
              <a:t>Operating income that quarter was $2.06B — in line with the quarters on either side. Net income was nearly four times larger. Nothing about the underlying business changed; an accounting judgment did.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132320" y="2249424"/>
          <a:ext cx="4206240" cy="21945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11111"/>
                          </a:solidFill>
                          <a:latin typeface="Century Gothic"/>
                        </a:rPr>
                        <a:t>2023 Q4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Operating income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$2.06B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Income tax benefit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−$5.75B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Net income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$7.93B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GAAP diluted EPS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$2.27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Setting the outlier aside, three regimes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Peak profitability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t>2021 Q3 – 2022 Q4. EPS $0.48 to $1.07; operating margin 15–19%.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Compression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2023 – 2024. Price cuts pulled margin to 9.2% then 7.2%.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The floor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2025 – 2026. EPS $0.12 to $0.39; 2026 Q2 margin of 1.4%.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322" y="320040"/>
            <a:ext cx="10607040" cy="1524000"/>
          </a:xfrm>
        </p:spPr>
        <p:txBody>
          <a:bodyPr/>
          <a:lstStyle/>
          <a:p>
            <a:r>
              <a:t>The source you pick changes the story</a:t>
            </a:r>
          </a:p>
        </p:txBody>
      </p:sp>
      <p:pic>
        <p:nvPicPr>
          <p:cNvPr id="3" name="Picture 2" descr="s6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10607040" cy="38185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322" y="320040"/>
            <a:ext cx="10607040" cy="1524000"/>
          </a:xfrm>
        </p:spPr>
        <p:txBody>
          <a:bodyPr/>
          <a:lstStyle/>
          <a:p>
            <a:r>
              <a:t>Revenue grew 76%. Operating income fell 33%.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95528" y="2148840"/>
          <a:ext cx="10607040" cy="31089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21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Fiscal year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Revenue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Operating income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Operating margin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Diluted EPS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2021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$53.8B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$6.5B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12.1%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$1.63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2022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$81.5B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$13.7B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16.8%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$3.62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2023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$96.8B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$8.9B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9.2%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$4.30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2024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$97.7B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$7.1B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7.2%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$2.04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2025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$94.8B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$4.4B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4.6%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$1.08</a:t>
                      </a:r>
                    </a:p>
                  </a:txBody>
                  <a:tcPr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s9_7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990" r="7990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Four things EDGAR makes you decide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01.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Restatements are visible in the filed history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03.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Q4 has to be derived from the fiscal year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04.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t>XBRL tags change across the window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02.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Splits are not the only source of revisions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The takeaway</a:t>
            </a:r>
          </a:p>
        </p:txBody>
      </p:sp>
      <p:pic>
        <p:nvPicPr>
          <p:cNvPr id="3" name="Picture Placeholder 2" descr="s12_6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38" r="13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On the company's own filed numbers, quarterly earnings have fallen by roughly 70% from their operating peak.</a:t>
            </a:r>
          </a:p>
          <a:p>
            <a:r>
              <a:t>SEC EDGAR XBRL company facts · CIK 0001318605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359</Words>
  <Application>Microsoft Macintosh PowerPoint</Application>
  <PresentationFormat>Widescreen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Book Antiqua</vt:lpstr>
      <vt:lpstr>Calibri</vt:lpstr>
      <vt:lpstr>Century Gothic</vt:lpstr>
      <vt:lpstr>Courier New</vt:lpstr>
      <vt:lpstr>Custom</vt:lpstr>
      <vt:lpstr>Tesla's Earnings Per Share</vt:lpstr>
      <vt:lpstr>The reported peak is not the operating peak</vt:lpstr>
      <vt:lpstr>GAAP diluted EPS, 2021 Q3 – 2026 Q2</vt:lpstr>
      <vt:lpstr>What happened in 2023 Q4</vt:lpstr>
      <vt:lpstr>Setting the outlier aside, three regimes</vt:lpstr>
      <vt:lpstr>The source you pick changes the story</vt:lpstr>
      <vt:lpstr>Revenue grew 76%. Operating income fell 33%.</vt:lpstr>
      <vt:lpstr>Four things EDGAR makes you decide</vt:lpstr>
      <vt:lpstr>The takeaway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Kerry Back</cp:lastModifiedBy>
  <cp:revision>3</cp:revision>
  <dcterms:created xsi:type="dcterms:W3CDTF">2026-08-07T03:46:31Z</dcterms:created>
  <dcterms:modified xsi:type="dcterms:W3CDTF">2026-08-07T14:20:15Z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